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43"/>
  </p:notesMasterIdLst>
  <p:sldIdLst>
    <p:sldId id="256" r:id="rId2"/>
    <p:sldId id="553" r:id="rId3"/>
    <p:sldId id="496" r:id="rId4"/>
    <p:sldId id="499" r:id="rId5"/>
    <p:sldId id="560" r:id="rId6"/>
    <p:sldId id="503" r:id="rId7"/>
    <p:sldId id="502" r:id="rId8"/>
    <p:sldId id="501" r:id="rId9"/>
    <p:sldId id="500" r:id="rId10"/>
    <p:sldId id="552" r:id="rId11"/>
    <p:sldId id="519" r:id="rId12"/>
    <p:sldId id="520" r:id="rId13"/>
    <p:sldId id="527" r:id="rId14"/>
    <p:sldId id="554" r:id="rId15"/>
    <p:sldId id="526" r:id="rId16"/>
    <p:sldId id="555" r:id="rId17"/>
    <p:sldId id="529" r:id="rId18"/>
    <p:sldId id="562" r:id="rId19"/>
    <p:sldId id="528" r:id="rId20"/>
    <p:sldId id="556" r:id="rId21"/>
    <p:sldId id="525" r:id="rId22"/>
    <p:sldId id="524" r:id="rId23"/>
    <p:sldId id="543" r:id="rId24"/>
    <p:sldId id="542" r:id="rId25"/>
    <p:sldId id="541" r:id="rId26"/>
    <p:sldId id="540" r:id="rId27"/>
    <p:sldId id="539" r:id="rId28"/>
    <p:sldId id="538" r:id="rId29"/>
    <p:sldId id="531" r:id="rId30"/>
    <p:sldId id="547" r:id="rId31"/>
    <p:sldId id="546" r:id="rId32"/>
    <p:sldId id="544" r:id="rId33"/>
    <p:sldId id="537" r:id="rId34"/>
    <p:sldId id="536" r:id="rId35"/>
    <p:sldId id="563" r:id="rId36"/>
    <p:sldId id="551" r:id="rId37"/>
    <p:sldId id="564" r:id="rId38"/>
    <p:sldId id="557" r:id="rId39"/>
    <p:sldId id="550" r:id="rId40"/>
    <p:sldId id="549" r:id="rId41"/>
    <p:sldId id="565" r:id="rId42"/>
  </p:sldIdLst>
  <p:sldSz cx="9144000" cy="6858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986" autoAdjust="0"/>
    <p:restoredTop sz="98454" autoAdjust="0"/>
  </p:normalViewPr>
  <p:slideViewPr>
    <p:cSldViewPr>
      <p:cViewPr>
        <p:scale>
          <a:sx n="124" d="100"/>
          <a:sy n="124" d="100"/>
        </p:scale>
        <p:origin x="-137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940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07A35C-4640-4F21-BA7B-B5D4B01814F3}" type="datetimeFigureOut">
              <a:rPr lang="ko-KR" altLang="en-US" smtClean="0"/>
              <a:pPr/>
              <a:t>2014-05-23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43C284-B887-4966-9D7B-D795AD0EF11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1068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각 삼각형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제목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7" name="부제목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grpSp>
        <p:nvGrpSpPr>
          <p:cNvPr id="2" name="그룹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자유형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자유형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자유형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직선 연결선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날짜 개체 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251D17E-AE55-4BD1-8033-979F1CAD618D}" type="datetime1">
              <a:rPr lang="ko-KR" altLang="en-US" smtClean="0"/>
              <a:pPr/>
              <a:t>2014-05-23</a:t>
            </a:fld>
            <a:endParaRPr lang="ko-KR" altLang="en-US"/>
          </a:p>
        </p:txBody>
      </p:sp>
      <p:sp>
        <p:nvSpPr>
          <p:cNvPr id="19" name="바닥글 개체 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27" name="슬라이드 번호 개체 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AD6612C-7206-4325-BB25-DD924C841FC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701B4E-B2B4-4C63-B6A1-03703A96B538}" type="datetime1">
              <a:rPr lang="ko-KR" altLang="en-US" smtClean="0"/>
              <a:pPr/>
              <a:t>2014-05-23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D6612C-7206-4325-BB25-DD924C841FC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029A79-0E48-430F-A1A1-47CDA7C7CD53}" type="datetime1">
              <a:rPr lang="ko-KR" altLang="en-US" smtClean="0"/>
              <a:pPr/>
              <a:t>2014-05-23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D6612C-7206-4325-BB25-DD924C841FC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A0452E-5ED9-4DEB-A178-790207C34E6F}" type="datetime1">
              <a:rPr lang="ko-KR" altLang="en-US" smtClean="0"/>
              <a:pPr/>
              <a:t>2014-05-23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D6612C-7206-4325-BB25-DD924C841FC0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78FD5B-2BE3-4DE9-87CC-D8AAD76FD6EA}" type="datetime1">
              <a:rPr lang="ko-KR" altLang="en-US" smtClean="0"/>
              <a:pPr/>
              <a:t>2014-05-23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D6612C-7206-4325-BB25-DD924C841FC0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갈매기형 수장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갈매기형 수장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2E7609-C2AA-473D-9FEB-E994B5FF003A}" type="datetime1">
              <a:rPr lang="ko-KR" altLang="en-US" smtClean="0"/>
              <a:pPr/>
              <a:t>2014-05-23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D6612C-7206-4325-BB25-DD924C841FC0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제목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0ED05D-2E05-4191-9D10-3801D9B7F7A2}" type="datetime1">
              <a:rPr lang="ko-KR" altLang="en-US" smtClean="0"/>
              <a:pPr/>
              <a:t>2014-05-23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D6612C-7206-4325-BB25-DD924C841FC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B6D643-79DE-4E34-BBE8-18EF36C3EC59}" type="datetime1">
              <a:rPr lang="ko-KR" altLang="en-US" smtClean="0"/>
              <a:pPr/>
              <a:t>2014-05-23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D6612C-7206-4325-BB25-DD924C841FC0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6" name="제목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09CB8D-4305-4834-8937-54BD0C4B0E0C}" type="datetime1">
              <a:rPr lang="ko-KR" altLang="en-US" smtClean="0"/>
              <a:pPr/>
              <a:t>2014-05-23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D6612C-7206-4325-BB25-DD924C841FC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9CD2C4B-B786-43A9-9830-A4E343BD9E81}" type="datetime1">
              <a:rPr lang="ko-KR" altLang="en-US" smtClean="0"/>
              <a:pPr/>
              <a:t>2014-05-23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D6612C-7206-4325-BB25-DD924C841FC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8B8244F-459A-4DCC-8EFF-DF9EC55C804A}" type="datetime1">
              <a:rPr lang="ko-KR" altLang="en-US" smtClean="0"/>
              <a:pPr/>
              <a:t>2014-05-23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AD6612C-7206-4325-BB25-DD924C841FC0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8" name="자유형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자유형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직각 삼각형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직선 연결선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갈매기형 수장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갈매기형 수장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자유형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자유형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직각 삼각형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직선 연결선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제목 개체 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0" name="텍스트 개체 틀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0" name="날짜 개체 틀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8284F91-7BC0-4BB7-AEF1-70E4066D20A3}" type="datetime1">
              <a:rPr lang="ko-KR" altLang="en-US" smtClean="0"/>
              <a:pPr/>
              <a:t>2014-05-23</a:t>
            </a:fld>
            <a:endParaRPr lang="ko-KR" altLang="en-US"/>
          </a:p>
        </p:txBody>
      </p:sp>
      <p:sp>
        <p:nvSpPr>
          <p:cNvPr id="22" name="바닥글 개체 틀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18" name="슬라이드 번호 개체 틀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AD6612C-7206-4325-BB25-DD924C841FC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1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1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1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1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1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1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79512" y="1268761"/>
            <a:ext cx="8640960" cy="1872208"/>
          </a:xfrm>
        </p:spPr>
        <p:txBody>
          <a:bodyPr anchor="ctr">
            <a:normAutofit/>
          </a:bodyPr>
          <a:lstStyle/>
          <a:p>
            <a:pPr algn="ctr">
              <a:lnSpc>
                <a:spcPct val="200000"/>
              </a:lnSpc>
            </a:pPr>
            <a:r>
              <a:rPr lang="en-US" altLang="ko-KR" sz="2800" dirty="0" smtClean="0">
                <a:effectLst/>
                <a:latin typeface="나눔고딕 ExtraBold" pitchFamily="50" charset="-127"/>
                <a:ea typeface="나눔고딕 ExtraBold" pitchFamily="50" charset="-127"/>
              </a:rPr>
              <a:t>“</a:t>
            </a:r>
            <a:r>
              <a:rPr lang="ko-KR" altLang="en-US" sz="2800" dirty="0" smtClean="0">
                <a:effectLst/>
                <a:latin typeface="나눔고딕 ExtraBold" pitchFamily="50" charset="-127"/>
                <a:ea typeface="나눔고딕 ExtraBold" pitchFamily="50" charset="-127"/>
              </a:rPr>
              <a:t>민주노조운동의 정체성 변동에 관한 연구 </a:t>
            </a:r>
            <a:r>
              <a:rPr lang="en-US" altLang="ko-KR" sz="2800" dirty="0" smtClean="0">
                <a:effectLst/>
                <a:latin typeface="나눔고딕 ExtraBold" pitchFamily="50" charset="-127"/>
                <a:ea typeface="나눔고딕 ExtraBold" pitchFamily="50" charset="-127"/>
              </a:rPr>
              <a:t>”</a:t>
            </a:r>
            <a:br>
              <a:rPr lang="en-US" altLang="ko-KR" sz="2800" dirty="0" smtClean="0">
                <a:effectLst/>
                <a:latin typeface="나눔고딕 ExtraBold" pitchFamily="50" charset="-127"/>
                <a:ea typeface="나눔고딕 ExtraBold" pitchFamily="50" charset="-127"/>
              </a:rPr>
            </a:br>
            <a:r>
              <a:rPr lang="en-US" altLang="ko-KR" sz="2000" dirty="0" smtClean="0">
                <a:effectLst/>
                <a:latin typeface="나눔고딕 ExtraBold" pitchFamily="50" charset="-127"/>
                <a:ea typeface="나눔고딕 ExtraBold" pitchFamily="50" charset="-127"/>
              </a:rPr>
              <a:t>- </a:t>
            </a:r>
            <a:r>
              <a:rPr lang="ko-KR" altLang="en-US" sz="2000" dirty="0" smtClean="0">
                <a:effectLst/>
                <a:latin typeface="나눔고딕 ExtraBold" pitchFamily="50" charset="-127"/>
                <a:ea typeface="나눔고딕 ExtraBold" pitchFamily="50" charset="-127"/>
              </a:rPr>
              <a:t>저항 정체성을 중심으로 </a:t>
            </a:r>
            <a:r>
              <a:rPr lang="en-US" altLang="ko-KR" sz="2000" dirty="0" smtClean="0">
                <a:effectLst/>
                <a:latin typeface="나눔고딕 ExtraBold" pitchFamily="50" charset="-127"/>
                <a:ea typeface="나눔고딕 ExtraBold" pitchFamily="50" charset="-127"/>
              </a:rPr>
              <a:t>-</a:t>
            </a:r>
            <a:endParaRPr lang="ko-KR" altLang="en-US" sz="2000" dirty="0">
              <a:effectLst/>
              <a:latin typeface="나눔고딕 ExtraBold" pitchFamily="50" charset="-127"/>
              <a:ea typeface="나눔고딕 ExtraBold" pitchFamily="50" charset="-127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862" y="414536"/>
            <a:ext cx="3384376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400" dirty="0" smtClean="0">
                <a:latin typeface="+mj-ea"/>
                <a:ea typeface="+mj-ea"/>
              </a:rPr>
              <a:t>[ </a:t>
            </a:r>
            <a:r>
              <a:rPr lang="ko-KR" altLang="en-US" sz="1400" dirty="0" smtClean="0">
                <a:latin typeface="+mj-ea"/>
                <a:ea typeface="+mj-ea"/>
              </a:rPr>
              <a:t>한국노동사회연구소 포럼 </a:t>
            </a:r>
            <a:r>
              <a:rPr lang="en-US" altLang="ko-KR" sz="1400" dirty="0" smtClean="0">
                <a:latin typeface="+mj-ea"/>
                <a:ea typeface="+mj-ea"/>
              </a:rPr>
              <a:t>]</a:t>
            </a:r>
            <a:endParaRPr lang="ko-KR" altLang="en-US" sz="1400" dirty="0">
              <a:latin typeface="+mj-ea"/>
              <a:ea typeface="+mj-ea"/>
            </a:endParaRPr>
          </a:p>
        </p:txBody>
      </p:sp>
      <p:sp>
        <p:nvSpPr>
          <p:cNvPr id="5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460432" y="6309320"/>
            <a:ext cx="552600" cy="463749"/>
          </a:xfrm>
        </p:spPr>
        <p:txBody>
          <a:bodyPr anchor="ctr"/>
          <a:lstStyle/>
          <a:p>
            <a:pPr algn="ctr"/>
            <a:fld id="{9AD6612C-7206-4325-BB25-DD924C841FC0}" type="slidenum">
              <a:rPr lang="ko-KR" altLang="en-US" sz="1800" smtClean="0"/>
              <a:pPr algn="ctr"/>
              <a:t>1</a:t>
            </a:fld>
            <a:endParaRPr lang="ko-KR" altLang="en-US" sz="1800" dirty="0"/>
          </a:p>
        </p:txBody>
      </p:sp>
      <p:sp>
        <p:nvSpPr>
          <p:cNvPr id="6" name="TextBox 5"/>
          <p:cNvSpPr txBox="1"/>
          <p:nvPr/>
        </p:nvSpPr>
        <p:spPr>
          <a:xfrm>
            <a:off x="2771800" y="4941168"/>
            <a:ext cx="3384376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ko-KR" altLang="en-US" sz="1600" dirty="0" smtClean="0">
                <a:latin typeface="+mj-ea"/>
                <a:ea typeface="+mj-ea"/>
              </a:rPr>
              <a:t>이 상 학</a:t>
            </a:r>
            <a:r>
              <a:rPr lang="en-US" altLang="ko-KR" sz="1600" dirty="0" smtClean="0">
                <a:latin typeface="+mj-ea"/>
                <a:ea typeface="+mj-ea"/>
              </a:rPr>
              <a:t>(</a:t>
            </a:r>
            <a:r>
              <a:rPr lang="ko-KR" altLang="en-US" sz="1600" dirty="0" smtClean="0">
                <a:latin typeface="+mj-ea"/>
                <a:ea typeface="+mj-ea"/>
              </a:rPr>
              <a:t>중앙대 사회학과 강사</a:t>
            </a:r>
            <a:r>
              <a:rPr lang="en-US" altLang="ko-KR" sz="1600" dirty="0" smtClean="0">
                <a:latin typeface="+mj-ea"/>
                <a:ea typeface="+mj-ea"/>
              </a:rPr>
              <a:t>)</a:t>
            </a:r>
            <a:endParaRPr lang="ko-KR" altLang="en-US" sz="1600" dirty="0">
              <a:latin typeface="+mj-ea"/>
              <a:ea typeface="+mj-e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71800" y="3717032"/>
            <a:ext cx="3384376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600" dirty="0" smtClean="0">
                <a:latin typeface="+mj-ea"/>
                <a:ea typeface="+mj-ea"/>
              </a:rPr>
              <a:t>2014. 5. 22</a:t>
            </a:r>
            <a:endParaRPr lang="ko-KR" altLang="en-US" sz="1600" dirty="0"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79512" y="1268761"/>
            <a:ext cx="8640960" cy="1872208"/>
          </a:xfrm>
        </p:spPr>
        <p:txBody>
          <a:bodyPr anchor="ctr">
            <a:normAutofit/>
          </a:bodyPr>
          <a:lstStyle/>
          <a:p>
            <a:pPr algn="ctr">
              <a:lnSpc>
                <a:spcPct val="200000"/>
              </a:lnSpc>
            </a:pPr>
            <a:r>
              <a:rPr lang="ko-KR" altLang="en-US" sz="2000" dirty="0" smtClean="0">
                <a:effectLst/>
                <a:latin typeface="나눔고딕 ExtraBold" pitchFamily="50" charset="-127"/>
                <a:ea typeface="나눔고딕 ExtraBold" pitchFamily="50" charset="-127"/>
              </a:rPr>
              <a:t>민주노조운동과 저항의 정체성</a:t>
            </a:r>
            <a:endParaRPr lang="ko-KR" altLang="en-US" sz="2000" dirty="0">
              <a:effectLst/>
              <a:latin typeface="나눔고딕 ExtraBold" pitchFamily="50" charset="-127"/>
              <a:ea typeface="나눔고딕 ExtraBold" pitchFamily="50" charset="-127"/>
            </a:endParaRPr>
          </a:p>
        </p:txBody>
      </p:sp>
      <p:sp>
        <p:nvSpPr>
          <p:cNvPr id="5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460432" y="6309320"/>
            <a:ext cx="552600" cy="463749"/>
          </a:xfrm>
        </p:spPr>
        <p:txBody>
          <a:bodyPr anchor="ctr"/>
          <a:lstStyle/>
          <a:p>
            <a:pPr algn="ctr"/>
            <a:fld id="{9AD6612C-7206-4325-BB25-DD924C841FC0}" type="slidenum">
              <a:rPr lang="ko-KR" altLang="en-US" sz="1800" smtClean="0"/>
              <a:pPr algn="ctr"/>
              <a:t>10</a:t>
            </a:fld>
            <a:endParaRPr lang="ko-KR" alt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460432" y="6309320"/>
            <a:ext cx="552600" cy="463749"/>
          </a:xfrm>
        </p:spPr>
        <p:txBody>
          <a:bodyPr anchor="ctr"/>
          <a:lstStyle/>
          <a:p>
            <a:pPr algn="ctr"/>
            <a:fld id="{9AD6612C-7206-4325-BB25-DD924C841FC0}" type="slidenum">
              <a:rPr lang="ko-KR" altLang="en-US" sz="1800" smtClean="0"/>
              <a:pPr algn="ctr"/>
              <a:t>11</a:t>
            </a:fld>
            <a:endParaRPr lang="ko-KR" altLang="en-US" sz="1800" dirty="0"/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>
            <a:off x="467544" y="332656"/>
            <a:ext cx="5000660" cy="428628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 한국 노동운동에서의 저항의 정체성</a:t>
            </a:r>
            <a:endParaRPr kumimoji="0" lang="ko-KR" alt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</p:txBody>
      </p:sp>
      <p:sp>
        <p:nvSpPr>
          <p:cNvPr id="7" name="제목 1"/>
          <p:cNvSpPr txBox="1">
            <a:spLocks/>
          </p:cNvSpPr>
          <p:nvPr/>
        </p:nvSpPr>
        <p:spPr>
          <a:xfrm>
            <a:off x="467544" y="980728"/>
            <a:ext cx="8136904" cy="5472608"/>
          </a:xfrm>
          <a:prstGeom prst="rect">
            <a:avLst/>
          </a:prstGeom>
          <a:solidFill>
            <a:schemeClr val="bg2"/>
          </a:solidFill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fontAlgn="base"/>
            <a:endParaRPr lang="ko-KR" altLang="en-US" sz="1200" i="1" dirty="0"/>
          </a:p>
        </p:txBody>
      </p:sp>
      <p:sp>
        <p:nvSpPr>
          <p:cNvPr id="9" name="제목 1"/>
          <p:cNvSpPr txBox="1">
            <a:spLocks/>
          </p:cNvSpPr>
          <p:nvPr/>
        </p:nvSpPr>
        <p:spPr>
          <a:xfrm>
            <a:off x="611560" y="4221088"/>
            <a:ext cx="6696744" cy="1296144"/>
          </a:xfrm>
          <a:prstGeom prst="rect">
            <a:avLst/>
          </a:prstGeom>
          <a:solidFill>
            <a:schemeClr val="bg2"/>
          </a:solidFill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fontAlgn="base"/>
            <a:r>
              <a:rPr lang="en-US" altLang="ko-KR" sz="1400" i="1" dirty="0" smtClean="0"/>
              <a:t>“</a:t>
            </a:r>
            <a:r>
              <a:rPr lang="ko-KR" altLang="en-US" sz="1400" i="1" dirty="0" smtClean="0"/>
              <a:t>노동해방이란 포괄적이죠</a:t>
            </a:r>
            <a:r>
              <a:rPr lang="en-US" altLang="ko-KR" sz="1400" i="1" dirty="0" smtClean="0"/>
              <a:t>. </a:t>
            </a:r>
            <a:r>
              <a:rPr lang="ko-KR" altLang="en-US" sz="1400" i="1" dirty="0" smtClean="0"/>
              <a:t>초기에 작업장 직장민주화 여기에서부터 낮은 수준에는 관리자의 억압적 시스템이라든지</a:t>
            </a:r>
            <a:r>
              <a:rPr lang="en-US" altLang="ko-KR" sz="1400" i="1" dirty="0" smtClean="0"/>
              <a:t>. </a:t>
            </a:r>
            <a:r>
              <a:rPr lang="ko-KR" altLang="en-US" sz="1400" i="1" dirty="0" smtClean="0"/>
              <a:t>조금 더 진전된 정책적 수준까지</a:t>
            </a:r>
            <a:r>
              <a:rPr lang="en-US" altLang="ko-KR" sz="1400" i="1" dirty="0" smtClean="0"/>
              <a:t>... </a:t>
            </a:r>
            <a:r>
              <a:rPr lang="ko-KR" altLang="en-US" sz="1400" i="1" dirty="0" smtClean="0"/>
              <a:t>장시간 저임금 노동을 넘는 것</a:t>
            </a:r>
            <a:r>
              <a:rPr lang="en-US" altLang="ko-KR" sz="1400" i="1" dirty="0" smtClean="0"/>
              <a:t>. </a:t>
            </a:r>
            <a:r>
              <a:rPr lang="ko-KR" altLang="en-US" sz="1400" i="1" dirty="0" smtClean="0"/>
              <a:t>여기까지 이해하기도하고</a:t>
            </a:r>
            <a:r>
              <a:rPr lang="en-US" altLang="ko-KR" sz="1400" i="1" dirty="0" smtClean="0"/>
              <a:t>. </a:t>
            </a:r>
            <a:r>
              <a:rPr lang="ko-KR" altLang="en-US" sz="1400" i="1" dirty="0" smtClean="0"/>
              <a:t>높게는 사회주의</a:t>
            </a:r>
            <a:r>
              <a:rPr lang="en-US" altLang="ko-KR" sz="1400" i="1" dirty="0" smtClean="0"/>
              <a:t>, </a:t>
            </a:r>
            <a:r>
              <a:rPr lang="ko-KR" altLang="en-US" sz="1400" i="1" dirty="0" smtClean="0"/>
              <a:t>자본주의 체제를 변혁한 다른 대안</a:t>
            </a:r>
            <a:r>
              <a:rPr lang="en-US" altLang="ko-KR" sz="1400" i="1" dirty="0" smtClean="0"/>
              <a:t>.... </a:t>
            </a:r>
            <a:r>
              <a:rPr lang="ko-KR" altLang="en-US" sz="1400" i="1" dirty="0" smtClean="0"/>
              <a:t>현재와 같이 노동자를 소외시키고 인간성을 파괴하는 체제를 혁파해야 한다는 상당히 넓은 의미로 사용되었죠</a:t>
            </a:r>
            <a:r>
              <a:rPr lang="en-US" altLang="ko-KR" sz="1400" i="1" dirty="0" smtClean="0"/>
              <a:t>”</a:t>
            </a:r>
            <a:endParaRPr lang="ko-KR" altLang="en-US" sz="1400" i="1" dirty="0"/>
          </a:p>
        </p:txBody>
      </p:sp>
      <p:sp>
        <p:nvSpPr>
          <p:cNvPr id="11" name="제목 1"/>
          <p:cNvSpPr txBox="1">
            <a:spLocks/>
          </p:cNvSpPr>
          <p:nvPr/>
        </p:nvSpPr>
        <p:spPr>
          <a:xfrm>
            <a:off x="683568" y="2708920"/>
            <a:ext cx="6624736" cy="1296144"/>
          </a:xfrm>
          <a:prstGeom prst="rect">
            <a:avLst/>
          </a:prstGeom>
          <a:solidFill>
            <a:schemeClr val="bg2"/>
          </a:solidFill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fontAlgn="base"/>
            <a:r>
              <a:rPr lang="en-US" altLang="ko-KR" sz="1400" i="1" dirty="0" smtClean="0"/>
              <a:t>“</a:t>
            </a:r>
            <a:r>
              <a:rPr lang="ko-KR" altLang="en-US" sz="1400" i="1" dirty="0" smtClean="0"/>
              <a:t>노동조합 운동을 그렇게 출발했어요</a:t>
            </a:r>
            <a:r>
              <a:rPr lang="en-US" altLang="ko-KR" sz="1400" i="1" dirty="0" smtClean="0"/>
              <a:t>. </a:t>
            </a:r>
            <a:r>
              <a:rPr lang="ko-KR" altLang="en-US" sz="1400" i="1" dirty="0" smtClean="0"/>
              <a:t>우리가 운동을 그렇게 시작 했다는 거예요</a:t>
            </a:r>
            <a:r>
              <a:rPr lang="en-US" altLang="ko-KR" sz="1400" i="1" dirty="0" smtClean="0"/>
              <a:t>. </a:t>
            </a:r>
            <a:r>
              <a:rPr lang="ko-KR" altLang="en-US" sz="1400" i="1" dirty="0" smtClean="0"/>
              <a:t>너무나도 그</a:t>
            </a:r>
            <a:r>
              <a:rPr lang="en-US" altLang="ko-KR" sz="1400" i="1" dirty="0" smtClean="0"/>
              <a:t>... </a:t>
            </a:r>
            <a:r>
              <a:rPr lang="ko-KR" altLang="en-US" sz="1400" i="1" dirty="0" smtClean="0"/>
              <a:t>목숨을 거는 </a:t>
            </a:r>
            <a:r>
              <a:rPr lang="ko-KR" altLang="en-US" sz="1400" i="1" dirty="0" err="1" smtClean="0"/>
              <a:t>운동이었쟎아요</a:t>
            </a:r>
            <a:r>
              <a:rPr lang="en-US" altLang="ko-KR" sz="1400" i="1" dirty="0" smtClean="0"/>
              <a:t>. </a:t>
            </a:r>
            <a:r>
              <a:rPr lang="ko-KR" altLang="en-US" sz="1400" i="1" dirty="0" smtClean="0"/>
              <a:t>처절해야 전투적이고</a:t>
            </a:r>
            <a:r>
              <a:rPr lang="en-US" altLang="ko-KR" sz="1400" i="1" dirty="0" smtClean="0"/>
              <a:t>.... </a:t>
            </a:r>
            <a:r>
              <a:rPr lang="ko-KR" altLang="en-US" sz="1400" i="1" dirty="0" smtClean="0"/>
              <a:t>처절해야 이길 수 있는 정도의 시대적 상황을 반영</a:t>
            </a:r>
            <a:r>
              <a:rPr lang="en-US" altLang="ko-KR" sz="1400" i="1" dirty="0" smtClean="0"/>
              <a:t>…”</a:t>
            </a:r>
            <a:endParaRPr lang="ko-KR" altLang="en-US" sz="1400" i="1" dirty="0"/>
          </a:p>
        </p:txBody>
      </p:sp>
      <p:sp>
        <p:nvSpPr>
          <p:cNvPr id="12" name="제목 1"/>
          <p:cNvSpPr txBox="1">
            <a:spLocks/>
          </p:cNvSpPr>
          <p:nvPr/>
        </p:nvSpPr>
        <p:spPr>
          <a:xfrm>
            <a:off x="539552" y="1124744"/>
            <a:ext cx="6768752" cy="1440160"/>
          </a:xfrm>
          <a:prstGeom prst="rect">
            <a:avLst/>
          </a:prstGeom>
          <a:solidFill>
            <a:schemeClr val="bg2"/>
          </a:solidFill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fontAlgn="base"/>
            <a:r>
              <a:rPr lang="en-US" altLang="ko-KR" sz="1400" i="1" dirty="0" smtClean="0"/>
              <a:t>“</a:t>
            </a:r>
            <a:r>
              <a:rPr lang="ko-KR" altLang="en-US" sz="1400" i="1" dirty="0" smtClean="0"/>
              <a:t>현장에서의 너무 저임금 폭력적인 노무관리 이런 것에 대해서 어</a:t>
            </a:r>
            <a:r>
              <a:rPr lang="en-US" altLang="ko-KR" sz="1400" i="1" dirty="0" smtClean="0"/>
              <a:t>~~ </a:t>
            </a:r>
            <a:r>
              <a:rPr lang="ko-KR" altLang="en-US" sz="1400" i="1" dirty="0" smtClean="0"/>
              <a:t>이건 아니다</a:t>
            </a:r>
            <a:r>
              <a:rPr lang="en-US" altLang="ko-KR" sz="1400" i="1" dirty="0" smtClean="0"/>
              <a:t>. </a:t>
            </a:r>
            <a:r>
              <a:rPr lang="ko-KR" altLang="en-US" sz="1400" i="1" dirty="0" smtClean="0"/>
              <a:t>노동조합이 뭔지도 몰랐고</a:t>
            </a:r>
            <a:r>
              <a:rPr lang="en-US" altLang="ko-KR" sz="1400" i="1" dirty="0" smtClean="0"/>
              <a:t>.... </a:t>
            </a:r>
            <a:r>
              <a:rPr lang="ko-KR" altLang="en-US" sz="1400" i="1" dirty="0" smtClean="0"/>
              <a:t>저임금과 억압적인 노무관리 이것이 당시 분노를 일으키고 투쟁을 하게 하였다고 생각해요</a:t>
            </a:r>
            <a:r>
              <a:rPr lang="en-US" altLang="ko-KR" sz="1400" i="1" dirty="0" smtClean="0"/>
              <a:t>. </a:t>
            </a:r>
            <a:r>
              <a:rPr lang="ko-KR" altLang="en-US" sz="1400" i="1" dirty="0" smtClean="0"/>
              <a:t>전체적인 구조는 우리는 모르지</a:t>
            </a:r>
            <a:r>
              <a:rPr lang="en-US" altLang="ko-KR" sz="1400" i="1" dirty="0" smtClean="0"/>
              <a:t>, </a:t>
            </a:r>
            <a:r>
              <a:rPr lang="ko-KR" altLang="en-US" sz="1400" i="1" dirty="0" smtClean="0"/>
              <a:t>다만 눈에 보이는 독재정권이나 노동자들의 저임금이라는 내가 당하고 있는 이러한 것들이</a:t>
            </a:r>
            <a:r>
              <a:rPr lang="en-US" altLang="ko-KR" sz="1400" i="1" dirty="0" smtClean="0"/>
              <a:t>... ‘</a:t>
            </a:r>
            <a:r>
              <a:rPr lang="ko-KR" altLang="en-US" sz="1400" i="1" dirty="0" smtClean="0"/>
              <a:t>이거는 아니다’ 라는 것이 모여서 싸울 수 있게 하였던 거 아닌가</a:t>
            </a:r>
            <a:r>
              <a:rPr lang="en-US" altLang="ko-KR" sz="1400" i="1" dirty="0" smtClean="0"/>
              <a:t>”</a:t>
            </a:r>
            <a:endParaRPr lang="ko-KR" altLang="en-US" sz="1400" i="1" dirty="0"/>
          </a:p>
        </p:txBody>
      </p:sp>
      <p:sp>
        <p:nvSpPr>
          <p:cNvPr id="13" name="제목 1"/>
          <p:cNvSpPr txBox="1">
            <a:spLocks/>
          </p:cNvSpPr>
          <p:nvPr/>
        </p:nvSpPr>
        <p:spPr>
          <a:xfrm>
            <a:off x="0" y="0"/>
            <a:ext cx="2088232" cy="21602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rtlCol="0" anchor="ctr">
            <a:normAutofit lnSpcReduction="1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민주노조운동과 저항의 정체성</a:t>
            </a:r>
            <a:endParaRPr kumimoji="0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460432" y="6309320"/>
            <a:ext cx="552600" cy="463749"/>
          </a:xfrm>
        </p:spPr>
        <p:txBody>
          <a:bodyPr anchor="ctr"/>
          <a:lstStyle/>
          <a:p>
            <a:pPr algn="ctr"/>
            <a:fld id="{9AD6612C-7206-4325-BB25-DD924C841FC0}" type="slidenum">
              <a:rPr lang="ko-KR" altLang="en-US" sz="1800" smtClean="0"/>
              <a:pPr algn="ctr"/>
              <a:t>12</a:t>
            </a:fld>
            <a:endParaRPr lang="ko-KR" altLang="en-US" sz="1800" dirty="0"/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>
            <a:off x="467544" y="332656"/>
            <a:ext cx="5000660" cy="428628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 </a:t>
            </a:r>
            <a:r>
              <a:rPr kumimoji="0" lang="en-US" altLang="ko-K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2005</a:t>
            </a:r>
            <a:r>
              <a:rPr kumimoji="0" lang="ko-KR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년에 표출된 저항</a:t>
            </a:r>
            <a:r>
              <a:rPr kumimoji="0" lang="en-US" altLang="ko-K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 </a:t>
            </a:r>
            <a:r>
              <a:rPr kumimoji="0" lang="ko-KR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정체성</a:t>
            </a:r>
            <a:endParaRPr kumimoji="0" lang="ko-KR" alt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7" name="제목 1"/>
          <p:cNvSpPr txBox="1">
            <a:spLocks/>
          </p:cNvSpPr>
          <p:nvPr/>
        </p:nvSpPr>
        <p:spPr>
          <a:xfrm>
            <a:off x="467544" y="1124744"/>
            <a:ext cx="8136904" cy="5472608"/>
          </a:xfrm>
          <a:prstGeom prst="rect">
            <a:avLst/>
          </a:prstGeom>
          <a:solidFill>
            <a:schemeClr val="bg2"/>
          </a:solidFill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ko-KR" alt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</p:txBody>
      </p:sp>
      <p:graphicFrame>
        <p:nvGraphicFramePr>
          <p:cNvPr id="11" name="표 10"/>
          <p:cNvGraphicFramePr>
            <a:graphicFrameLocks noGrp="1"/>
          </p:cNvGraphicFramePr>
          <p:nvPr/>
        </p:nvGraphicFramePr>
        <p:xfrm>
          <a:off x="539552" y="-1035496"/>
          <a:ext cx="7992887" cy="7388585"/>
        </p:xfrm>
        <a:graphic>
          <a:graphicData uri="http://schemas.openxmlformats.org/drawingml/2006/table">
            <a:tbl>
              <a:tblPr/>
              <a:tblGrid>
                <a:gridCol w="1793766"/>
                <a:gridCol w="2852519"/>
                <a:gridCol w="3346602"/>
              </a:tblGrid>
              <a:tr h="2159383">
                <a:tc gridSpan="3">
                  <a:txBody>
                    <a:bodyPr/>
                    <a:lstStyle/>
                    <a:p>
                      <a:pPr marL="25400" marR="0" indent="-25400" algn="just" fontAlgn="base" latinLnBrk="1">
                        <a:lnSpc>
                          <a:spcPct val="9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30" dirty="0">
                        <a:solidFill>
                          <a:srgbClr val="000000"/>
                        </a:solidFill>
                      </a:endParaRPr>
                    </a:p>
                  </a:txBody>
                  <a:tcPr marL="45706" marR="45706" marT="12636" marB="126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470558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분류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45706" marR="45706" marT="12636" marB="1263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내용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45706" marR="45706" marT="12636" marB="1263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유래 또는 기원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45706" marR="45706" marT="12636" marB="1263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3456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정신 수호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45706" marR="45706" marT="12636" marB="1263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▵계급성</a:t>
                      </a:r>
                      <a:r>
                        <a:rPr lang="en-US" altLang="ko-KR" sz="1400" kern="0" spc="-50" dirty="0">
                          <a:solidFill>
                            <a:srgbClr val="000000"/>
                          </a:solidFill>
                          <a:latin typeface="나눔명조"/>
                        </a:rPr>
                        <a:t>·</a:t>
                      </a:r>
                      <a:r>
                        <a:rPr lang="ko-KR" altLang="en-US" sz="14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전투성이 노조운동의 가치</a:t>
                      </a:r>
                      <a:endParaRPr lang="ko-KR" altLang="en-US" sz="14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45706" marR="45706" marT="12636" marB="1263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▵</a:t>
                      </a:r>
                      <a:r>
                        <a:rPr lang="ko-KR" altLang="en-US" sz="1400" kern="0" spc="-50" dirty="0" err="1" smtClean="0">
                          <a:solidFill>
                            <a:srgbClr val="000000"/>
                          </a:solidFill>
                          <a:ea typeface="나눔명조"/>
                        </a:rPr>
                        <a:t>민주화운동</a:t>
                      </a:r>
                      <a:r>
                        <a:rPr lang="en-US" altLang="ko-KR" sz="1400" kern="0" spc="-50" dirty="0">
                          <a:solidFill>
                            <a:srgbClr val="000000"/>
                          </a:solidFill>
                          <a:latin typeface="나눔명조"/>
                        </a:rPr>
                        <a:t>, </a:t>
                      </a:r>
                      <a:r>
                        <a:rPr lang="ko-KR" altLang="en-US" sz="14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노동계급 투쟁</a:t>
                      </a:r>
                      <a:endParaRPr lang="ko-KR" altLang="en-US" sz="14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45706" marR="45706" marT="12636" marB="1263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0913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투쟁 지상주의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45706" marR="45706" marT="12636" marB="1263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▵철학의 </a:t>
                      </a:r>
                      <a:r>
                        <a:rPr lang="ko-KR" altLang="en-US" sz="14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문제</a:t>
                      </a:r>
                      <a:endParaRPr lang="ko-KR" altLang="en-US" sz="14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45706" marR="45706" marT="12636" marB="1263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▵</a:t>
                      </a:r>
                      <a:r>
                        <a:rPr lang="en-US" altLang="ko-KR" sz="1400" kern="0" spc="-50" dirty="0" smtClean="0">
                          <a:solidFill>
                            <a:srgbClr val="000000"/>
                          </a:solidFill>
                          <a:latin typeface="나눔명조"/>
                        </a:rPr>
                        <a:t>87</a:t>
                      </a:r>
                      <a:r>
                        <a:rPr lang="ko-KR" altLang="en-US" sz="14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년 투쟁과 극한적 노동현장</a:t>
                      </a:r>
                      <a:r>
                        <a:rPr lang="en-US" altLang="ko-KR" sz="1400" kern="0" spc="-50" dirty="0">
                          <a:solidFill>
                            <a:srgbClr val="000000"/>
                          </a:solidFill>
                          <a:latin typeface="나눔명조"/>
                        </a:rPr>
                        <a:t>, </a:t>
                      </a:r>
                      <a:r>
                        <a:rPr lang="ko-KR" altLang="en-US" sz="14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억압적이고 반이성적인 지배질서</a:t>
                      </a:r>
                      <a:endParaRPr lang="ko-KR" altLang="en-US" sz="14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45706" marR="45706" marT="12636" marB="1263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5713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기존 질서 거부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45706" marR="45706" marT="12636" marB="1263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▵기존 </a:t>
                      </a:r>
                      <a:r>
                        <a:rPr lang="ko-KR" altLang="en-US" sz="14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사회가 만든 질서는 구조적으로 노동을 억압</a:t>
                      </a:r>
                      <a:r>
                        <a:rPr lang="en-US" altLang="ko-KR" sz="1400" kern="0" spc="-50" dirty="0">
                          <a:solidFill>
                            <a:srgbClr val="000000"/>
                          </a:solidFill>
                          <a:latin typeface="나눔명조"/>
                        </a:rPr>
                        <a:t>· </a:t>
                      </a:r>
                      <a:r>
                        <a:rPr lang="ko-KR" altLang="en-US" sz="14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배제하기 때문에 기존 질서는 거부되어야 함</a:t>
                      </a:r>
                      <a:endParaRPr lang="ko-KR" altLang="en-US" sz="14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45706" marR="45706" marT="12636" marB="1263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▵억압적이고 </a:t>
                      </a:r>
                      <a:r>
                        <a:rPr lang="ko-KR" altLang="en-US" sz="14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반이성적인 지배질서에 대항하는 투쟁</a:t>
                      </a:r>
                      <a:endParaRPr lang="ko-KR" altLang="en-US" sz="14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45706" marR="45706" marT="12636" marB="1263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3456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선투쟁</a:t>
                      </a:r>
                      <a:r>
                        <a:rPr lang="en-US" altLang="ko-KR" sz="1400" kern="0" spc="-50">
                          <a:solidFill>
                            <a:srgbClr val="000000"/>
                          </a:solidFill>
                          <a:latin typeface="나눔명조"/>
                        </a:rPr>
                        <a:t>·</a:t>
                      </a: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후교섭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45706" marR="45706" marT="12636" marB="1263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▵투쟁으로 </a:t>
                      </a:r>
                      <a:r>
                        <a:rPr lang="ko-KR" altLang="en-US" sz="14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먼저 힘을 만들어야 교섭이 가능</a:t>
                      </a:r>
                      <a:endParaRPr lang="ko-KR" altLang="en-US" sz="14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45706" marR="45706" marT="12636" marB="1263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▵</a:t>
                      </a:r>
                      <a:r>
                        <a:rPr lang="en-US" altLang="ko-KR" sz="1400" kern="0" spc="-50" dirty="0" smtClean="0">
                          <a:solidFill>
                            <a:srgbClr val="000000"/>
                          </a:solidFill>
                          <a:latin typeface="나눔명조"/>
                        </a:rPr>
                        <a:t>87</a:t>
                      </a:r>
                      <a:r>
                        <a:rPr lang="ko-KR" altLang="en-US" sz="14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년 투쟁과 비합리적인 정부와 사용자의 대응</a:t>
                      </a:r>
                      <a:endParaRPr lang="ko-KR" altLang="en-US" sz="14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45706" marR="45706" marT="12636" marB="1263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3456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현장 중시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45706" marR="45706" marT="12636" marB="1263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▵현장에서 </a:t>
                      </a:r>
                      <a:r>
                        <a:rPr lang="ko-KR" altLang="en-US" sz="1400" kern="0" spc="-50" dirty="0" err="1">
                          <a:solidFill>
                            <a:srgbClr val="000000"/>
                          </a:solidFill>
                          <a:ea typeface="나눔명조"/>
                        </a:rPr>
                        <a:t>투쟁력이</a:t>
                      </a:r>
                      <a:r>
                        <a:rPr lang="ko-KR" altLang="en-US" sz="14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 나옴</a:t>
                      </a:r>
                      <a:endParaRPr lang="ko-KR" altLang="en-US" sz="14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45706" marR="45706" marT="12636" marB="1263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▵현장 </a:t>
                      </a:r>
                      <a:r>
                        <a:rPr lang="ko-KR" altLang="en-US" sz="1400" kern="0" spc="-50" dirty="0" err="1">
                          <a:solidFill>
                            <a:srgbClr val="000000"/>
                          </a:solidFill>
                          <a:ea typeface="나눔명조"/>
                        </a:rPr>
                        <a:t>투쟁력이</a:t>
                      </a:r>
                      <a:r>
                        <a:rPr lang="ko-KR" altLang="en-US" sz="14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 기반 한 한국 민주노조운동의 역사</a:t>
                      </a:r>
                      <a:endParaRPr lang="ko-KR" altLang="en-US" sz="14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45706" marR="45706" marT="12636" marB="1263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5874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소외된 자를 위한 투쟁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45706" marR="45706" marT="12636" marB="1263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▵</a:t>
                      </a:r>
                      <a:r>
                        <a:rPr lang="ko-KR" altLang="en-US" sz="1400" kern="0" spc="-50" dirty="0" err="1" smtClean="0">
                          <a:solidFill>
                            <a:srgbClr val="000000"/>
                          </a:solidFill>
                          <a:ea typeface="나눔명조"/>
                        </a:rPr>
                        <a:t>비정규직</a:t>
                      </a:r>
                      <a:r>
                        <a:rPr lang="en-US" altLang="ko-KR" sz="1400" kern="0" spc="-50" dirty="0">
                          <a:solidFill>
                            <a:srgbClr val="000000"/>
                          </a:solidFill>
                          <a:latin typeface="나눔명조"/>
                        </a:rPr>
                        <a:t>, </a:t>
                      </a:r>
                      <a:r>
                        <a:rPr lang="ko-KR" altLang="en-US" sz="14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미조직노동자 등 소외된 자들에게는 투쟁이 유일한 대책</a:t>
                      </a:r>
                      <a:endParaRPr lang="ko-KR" altLang="en-US" sz="14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45706" marR="45706" marT="12636" marB="1263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▵제도적 </a:t>
                      </a:r>
                      <a:r>
                        <a:rPr lang="ko-KR" altLang="en-US" sz="14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장치에서 배제된 노동자들의 처지</a:t>
                      </a:r>
                      <a:endParaRPr lang="ko-KR" altLang="en-US" sz="14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45706" marR="45706" marT="12636" marB="1263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27000" algn="just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altLang="ko-KR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/>
                <a:ea typeface="굴림" pitchFamily="50" charset="-127"/>
                <a:cs typeface="굴림" pitchFamily="50" charset="-127"/>
              </a:rPr>
              <a:t> </a:t>
            </a:r>
            <a:r>
              <a:rPr kumimoji="1" lang="ko-KR" altLang="ko-KR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굴림" pitchFamily="50" charset="-127"/>
                <a:ea typeface="굴림" pitchFamily="50" charset="-127"/>
                <a:cs typeface="굴림" pitchFamily="50" charset="-127"/>
              </a:rPr>
              <a:t> </a:t>
            </a:r>
            <a:endParaRPr kumimoji="1" lang="ko-KR" altLang="ko-KR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altLang="ko-KR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/>
                <a:ea typeface="굴림" pitchFamily="50" charset="-127"/>
                <a:cs typeface="굴림" pitchFamily="50" charset="-127"/>
              </a:rPr>
              <a:t> </a:t>
            </a:r>
            <a:r>
              <a:rPr kumimoji="1" lang="ko-KR" altLang="ko-KR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굴림" pitchFamily="50" charset="-127"/>
                <a:ea typeface="굴림" pitchFamily="50" charset="-127"/>
                <a:cs typeface="굴림" pitchFamily="50" charset="-127"/>
              </a:rPr>
              <a:t> </a:t>
            </a: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13" name="제목 1"/>
          <p:cNvSpPr txBox="1">
            <a:spLocks/>
          </p:cNvSpPr>
          <p:nvPr/>
        </p:nvSpPr>
        <p:spPr>
          <a:xfrm>
            <a:off x="0" y="0"/>
            <a:ext cx="2088232" cy="21602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rtlCol="0" anchor="ctr">
            <a:normAutofit lnSpcReduction="1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민주노조운동과 저항의 정체성</a:t>
            </a:r>
            <a:endParaRPr kumimoji="0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460432" y="6309320"/>
            <a:ext cx="552600" cy="463749"/>
          </a:xfrm>
        </p:spPr>
        <p:txBody>
          <a:bodyPr anchor="ctr"/>
          <a:lstStyle/>
          <a:p>
            <a:pPr algn="ctr"/>
            <a:fld id="{9AD6612C-7206-4325-BB25-DD924C841FC0}" type="slidenum">
              <a:rPr lang="ko-KR" altLang="en-US" sz="1800" smtClean="0"/>
              <a:pPr algn="ctr"/>
              <a:t>13</a:t>
            </a:fld>
            <a:endParaRPr lang="ko-KR" altLang="en-US" sz="1800" dirty="0"/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>
            <a:off x="467544" y="332656"/>
            <a:ext cx="5000660" cy="428628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 저항 정체성의 의미와 반론</a:t>
            </a:r>
            <a:endParaRPr kumimoji="0" lang="ko-KR" alt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7" name="제목 1"/>
          <p:cNvSpPr txBox="1">
            <a:spLocks/>
          </p:cNvSpPr>
          <p:nvPr/>
        </p:nvSpPr>
        <p:spPr>
          <a:xfrm>
            <a:off x="467544" y="1124744"/>
            <a:ext cx="8136904" cy="5472608"/>
          </a:xfrm>
          <a:prstGeom prst="rect">
            <a:avLst/>
          </a:prstGeom>
          <a:solidFill>
            <a:schemeClr val="bg2"/>
          </a:solidFill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ko-KR" alt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</p:txBody>
      </p:sp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altLang="ko-KR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/>
                <a:ea typeface="굴림" pitchFamily="50" charset="-127"/>
                <a:cs typeface="굴림" pitchFamily="50" charset="-127"/>
              </a:rPr>
              <a:t> </a:t>
            </a:r>
            <a:r>
              <a:rPr kumimoji="1" lang="ko-KR" altLang="ko-KR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굴림" pitchFamily="50" charset="-127"/>
                <a:ea typeface="굴림" pitchFamily="50" charset="-127"/>
                <a:cs typeface="굴림" pitchFamily="50" charset="-127"/>
              </a:rPr>
              <a:t> </a:t>
            </a:r>
            <a:endParaRPr kumimoji="1" lang="ko-KR" altLang="ko-KR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altLang="ko-KR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/>
                <a:ea typeface="굴림" pitchFamily="50" charset="-127"/>
                <a:cs typeface="굴림" pitchFamily="50" charset="-127"/>
              </a:rPr>
              <a:t> </a:t>
            </a:r>
            <a:r>
              <a:rPr kumimoji="1" lang="ko-KR" altLang="ko-KR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굴림" pitchFamily="50" charset="-127"/>
                <a:ea typeface="굴림" pitchFamily="50" charset="-127"/>
                <a:cs typeface="굴림" pitchFamily="50" charset="-127"/>
              </a:rPr>
              <a:t> </a:t>
            </a: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altLang="ko-KR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/>
                <a:ea typeface="굴림" pitchFamily="50" charset="-127"/>
                <a:cs typeface="굴림" pitchFamily="50" charset="-127"/>
              </a:rPr>
              <a:t> </a:t>
            </a:r>
            <a:r>
              <a:rPr kumimoji="1" lang="ko-KR" altLang="ko-KR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굴림" pitchFamily="50" charset="-127"/>
                <a:ea typeface="굴림" pitchFamily="50" charset="-127"/>
                <a:cs typeface="굴림" pitchFamily="50" charset="-127"/>
              </a:rPr>
              <a:t> </a:t>
            </a:r>
            <a:endParaRPr kumimoji="1" lang="ko-KR" altLang="ko-KR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altLang="ko-KR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/>
                <a:ea typeface="굴림" pitchFamily="50" charset="-127"/>
                <a:cs typeface="굴림" pitchFamily="50" charset="-127"/>
              </a:rPr>
              <a:t> </a:t>
            </a:r>
            <a:r>
              <a:rPr kumimoji="1" lang="ko-KR" altLang="ko-KR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굴림" pitchFamily="50" charset="-127"/>
                <a:ea typeface="굴림" pitchFamily="50" charset="-127"/>
                <a:cs typeface="굴림" pitchFamily="50" charset="-127"/>
              </a:rPr>
              <a:t> </a:t>
            </a:r>
            <a:endParaRPr kumimoji="1" lang="ko-KR" altLang="ko-KR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altLang="ko-KR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/>
                <a:ea typeface="굴림" pitchFamily="50" charset="-127"/>
                <a:cs typeface="굴림" pitchFamily="50" charset="-127"/>
              </a:rPr>
              <a:t> </a:t>
            </a:r>
            <a:r>
              <a:rPr kumimoji="1" lang="ko-KR" altLang="ko-KR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굴림" pitchFamily="50" charset="-127"/>
                <a:ea typeface="굴림" pitchFamily="50" charset="-127"/>
                <a:cs typeface="굴림" pitchFamily="50" charset="-127"/>
              </a:rPr>
              <a:t> </a:t>
            </a: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graphicFrame>
        <p:nvGraphicFramePr>
          <p:cNvPr id="11" name="표 10"/>
          <p:cNvGraphicFramePr>
            <a:graphicFrameLocks noGrp="1"/>
          </p:cNvGraphicFramePr>
          <p:nvPr/>
        </p:nvGraphicFramePr>
        <p:xfrm>
          <a:off x="395536" y="-1035496"/>
          <a:ext cx="8136905" cy="7416825"/>
        </p:xfrm>
        <a:graphic>
          <a:graphicData uri="http://schemas.openxmlformats.org/drawingml/2006/table">
            <a:tbl>
              <a:tblPr/>
              <a:tblGrid>
                <a:gridCol w="1260219"/>
                <a:gridCol w="3545465"/>
                <a:gridCol w="3331221"/>
              </a:tblGrid>
              <a:tr h="2060793">
                <a:tc gridSpan="3"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9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30" dirty="0">
                        <a:solidFill>
                          <a:srgbClr val="000000"/>
                        </a:solidFill>
                      </a:endParaRPr>
                    </a:p>
                  </a:txBody>
                  <a:tcPr marL="37916" marR="37916" marT="10483" marB="104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76390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37916" marR="37916" marT="10483" marB="1048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저항의 정체성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37916" marR="37916" marT="10483" marB="10483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반론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37916" marR="37916" marT="10483" marB="10483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6315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노조운동 정신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37916" marR="37916" marT="10483" marB="1048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1600" marR="0" indent="-10160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▵헌신과 희생의 정신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  <a:p>
                      <a:pPr marL="101600" marR="0" indent="-10160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▵저항적 투쟁이 지켜져야 할 최우선 가치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37916" marR="37916" marT="10483" marB="1048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1600" marR="0" indent="-10160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▵이념적인 노조정신이 아니라 노직운영에 적합한 조직인으로서의 정신이 중요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  <a:p>
                      <a:pPr marL="101600" marR="0" indent="-10160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▵노조운동 정신은 경직적이어서 현실 대응능력이 부족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  <a:p>
                      <a:pPr marL="101600" marR="0" indent="-10160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▵원칙과 현실의 충돌로 이중성이 노정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37916" marR="37916" marT="10483" marB="1048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3867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투쟁지상주의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37916" marR="37916" marT="10483" marB="1048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1600" marR="0" indent="-10160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▵노조운동의 철학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  <a:p>
                      <a:pPr marL="101600" marR="0" indent="-10160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100">
                          <a:solidFill>
                            <a:srgbClr val="000000"/>
                          </a:solidFill>
                          <a:ea typeface="나눔명조"/>
                        </a:rPr>
                        <a:t>▵투쟁 정신의 깃발을 지키는 것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  <a:p>
                      <a:pPr marL="101600" marR="0" indent="-10160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▵현실적으로 노동의 유일한 선택지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  <a:p>
                      <a:pPr marL="101600" marR="0" indent="-10160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▵상징적 의미에서라도 투쟁은 지켜져야 함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37916" marR="37916" marT="10483" marB="1048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1600" marR="0" indent="-10160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▵투쟁지상주의는 현실의 조건을 무시하는 과도한 투쟁 전술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  <a:p>
                      <a:pPr marL="101600" marR="0" indent="-10160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▵의미 없는 투쟁의 반복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  <a:p>
                      <a:pPr marL="101600" marR="0" indent="-10160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▵양치기 소년이 된 꼴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37916" marR="37916" marT="10483" marB="1048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6315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소외된 자를 위한 투쟁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37916" marR="37916" marT="10483" marB="1048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1600" marR="0" indent="-10160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80">
                          <a:solidFill>
                            <a:srgbClr val="000000"/>
                          </a:solidFill>
                          <a:ea typeface="나눔명조"/>
                        </a:rPr>
                        <a:t>▵소외된 자와 다른 선택의 여지가 없는 노동자의 투쟁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  <a:p>
                      <a:pPr marL="101600" marR="0" indent="-10160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▵계급성과 급진성이 저항을 드러내는 투쟁</a:t>
                      </a:r>
                      <a:r>
                        <a:rPr lang="en-US" altLang="ko-KR" sz="1400" kern="0" spc="-50">
                          <a:solidFill>
                            <a:srgbClr val="000000"/>
                          </a:solidFill>
                          <a:latin typeface="나눔명조"/>
                        </a:rPr>
                        <a:t>(</a:t>
                      </a: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비정규직의 전노협 시대</a:t>
                      </a:r>
                      <a:r>
                        <a:rPr lang="en-US" altLang="ko-KR" sz="1400" kern="0" spc="-50">
                          <a:solidFill>
                            <a:srgbClr val="000000"/>
                          </a:solidFill>
                          <a:latin typeface="나눔명조"/>
                        </a:rPr>
                        <a:t>)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  <a:p>
                      <a:pPr marL="101600" marR="0" indent="-10160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▵투쟁 담론의 수원지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37916" marR="37916" marT="10483" marB="1048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1600" marR="0" indent="-10160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▵정규직 노조의 비협조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  <a:p>
                      <a:pPr marL="101600" marR="0" indent="-10160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80">
                          <a:solidFill>
                            <a:srgbClr val="000000"/>
                          </a:solidFill>
                          <a:ea typeface="나눔명조"/>
                        </a:rPr>
                        <a:t>▵고용과 근로조건 개선이라는 제한된 범위에 갇힌 투쟁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37916" marR="37916" marT="10483" marB="1048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145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현장 중시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37916" marR="37916" marT="10483" marB="1048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1600" marR="0" indent="-10160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▵계급적 투쟁의 수원지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37916" marR="37916" marT="10483" marB="1048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1600" marR="0" indent="-10160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▵자신들의 경제적 이익 추구</a:t>
                      </a:r>
                      <a:endParaRPr lang="ko-KR" altLang="en-US" sz="14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37916" marR="37916" marT="10483" marB="1048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altLang="ko-KR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/>
                <a:ea typeface="굴림" pitchFamily="50" charset="-127"/>
                <a:cs typeface="굴림" pitchFamily="50" charset="-127"/>
              </a:rPr>
              <a:t> </a:t>
            </a:r>
            <a:r>
              <a:rPr kumimoji="1" lang="ko-KR" altLang="ko-KR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굴림" pitchFamily="50" charset="-127"/>
                <a:ea typeface="굴림" pitchFamily="50" charset="-127"/>
                <a:cs typeface="굴림" pitchFamily="50" charset="-127"/>
              </a:rPr>
              <a:t> </a:t>
            </a:r>
            <a:endParaRPr kumimoji="1" lang="ko-KR" altLang="ko-KR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altLang="ko-KR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/>
                <a:ea typeface="굴림" pitchFamily="50" charset="-127"/>
                <a:cs typeface="굴림" pitchFamily="50" charset="-127"/>
              </a:rPr>
              <a:t> </a:t>
            </a:r>
            <a:r>
              <a:rPr kumimoji="1" lang="ko-KR" altLang="ko-KR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굴림" pitchFamily="50" charset="-127"/>
                <a:ea typeface="굴림" pitchFamily="50" charset="-127"/>
                <a:cs typeface="굴림" pitchFamily="50" charset="-127"/>
              </a:rPr>
              <a:t> </a:t>
            </a:r>
            <a:endParaRPr kumimoji="1" lang="ko-KR" altLang="ko-KR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altLang="ko-KR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/>
                <a:ea typeface="굴림" pitchFamily="50" charset="-127"/>
                <a:cs typeface="굴림" pitchFamily="50" charset="-127"/>
              </a:rPr>
              <a:t> </a:t>
            </a:r>
            <a:r>
              <a:rPr kumimoji="1" lang="ko-KR" altLang="ko-KR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굴림" pitchFamily="50" charset="-127"/>
                <a:ea typeface="굴림" pitchFamily="50" charset="-127"/>
                <a:cs typeface="굴림" pitchFamily="50" charset="-127"/>
              </a:rPr>
              <a:t> </a:t>
            </a: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13" name="제목 1"/>
          <p:cNvSpPr txBox="1">
            <a:spLocks/>
          </p:cNvSpPr>
          <p:nvPr/>
        </p:nvSpPr>
        <p:spPr>
          <a:xfrm>
            <a:off x="0" y="0"/>
            <a:ext cx="2088232" cy="21602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rtlCol="0" anchor="ctr">
            <a:normAutofit lnSpcReduction="1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민주노조운동과 저항의 정체성</a:t>
            </a:r>
            <a:endParaRPr kumimoji="0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79512" y="1268761"/>
            <a:ext cx="8640960" cy="1872208"/>
          </a:xfrm>
        </p:spPr>
        <p:txBody>
          <a:bodyPr anchor="ctr">
            <a:normAutofit/>
          </a:bodyPr>
          <a:lstStyle/>
          <a:p>
            <a:pPr algn="ctr">
              <a:lnSpc>
                <a:spcPct val="200000"/>
              </a:lnSpc>
            </a:pPr>
            <a:r>
              <a:rPr lang="ko-KR" altLang="en-US" sz="2000" dirty="0" smtClean="0">
                <a:effectLst/>
                <a:latin typeface="나눔고딕 ExtraBold" pitchFamily="50" charset="-127"/>
                <a:ea typeface="나눔고딕 ExtraBold" pitchFamily="50" charset="-127"/>
              </a:rPr>
              <a:t>노조운동을 둘러싼 상황과 맥락    </a:t>
            </a:r>
            <a:endParaRPr lang="ko-KR" altLang="en-US" sz="2000" dirty="0">
              <a:effectLst/>
              <a:latin typeface="나눔고딕 ExtraBold" pitchFamily="50" charset="-127"/>
              <a:ea typeface="나눔고딕 ExtraBold" pitchFamily="50" charset="-127"/>
            </a:endParaRPr>
          </a:p>
        </p:txBody>
      </p:sp>
      <p:sp>
        <p:nvSpPr>
          <p:cNvPr id="5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460432" y="6309320"/>
            <a:ext cx="552600" cy="463749"/>
          </a:xfrm>
        </p:spPr>
        <p:txBody>
          <a:bodyPr anchor="ctr"/>
          <a:lstStyle/>
          <a:p>
            <a:pPr algn="ctr"/>
            <a:fld id="{9AD6612C-7206-4325-BB25-DD924C841FC0}" type="slidenum">
              <a:rPr lang="ko-KR" altLang="en-US" sz="1800" smtClean="0"/>
              <a:pPr algn="ctr"/>
              <a:t>14</a:t>
            </a:fld>
            <a:endParaRPr lang="ko-KR" alt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460432" y="6309320"/>
            <a:ext cx="552600" cy="463749"/>
          </a:xfrm>
        </p:spPr>
        <p:txBody>
          <a:bodyPr anchor="ctr"/>
          <a:lstStyle/>
          <a:p>
            <a:pPr algn="ctr"/>
            <a:fld id="{9AD6612C-7206-4325-BB25-DD924C841FC0}" type="slidenum">
              <a:rPr lang="ko-KR" altLang="en-US" sz="1800" smtClean="0"/>
              <a:pPr algn="ctr"/>
              <a:t>15</a:t>
            </a:fld>
            <a:endParaRPr lang="ko-KR" altLang="en-US" sz="1800" dirty="0"/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>
            <a:off x="467544" y="332656"/>
            <a:ext cx="5000660" cy="428628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 노조운동을 둘러싼 상황과 맥락 변화</a:t>
            </a:r>
            <a:r>
              <a:rPr kumimoji="0" lang="en-US" altLang="ko-K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(1987 -&gt;2005)</a:t>
            </a:r>
            <a:endParaRPr kumimoji="0" lang="ko-KR" alt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7" name="제목 1"/>
          <p:cNvSpPr txBox="1">
            <a:spLocks/>
          </p:cNvSpPr>
          <p:nvPr/>
        </p:nvSpPr>
        <p:spPr>
          <a:xfrm>
            <a:off x="467544" y="908720"/>
            <a:ext cx="8136904" cy="5472608"/>
          </a:xfrm>
          <a:prstGeom prst="rect">
            <a:avLst/>
          </a:prstGeom>
          <a:solidFill>
            <a:schemeClr val="bg2"/>
          </a:solidFill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l"/>
              <a:tabLst/>
              <a:defRPr/>
            </a:pPr>
            <a:r>
              <a:rPr kumimoji="0" lang="en-US" altLang="ko-K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 </a:t>
            </a:r>
            <a:r>
              <a:rPr kumimoji="0" lang="ko-KR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정치사회의 변화와 </a:t>
            </a:r>
            <a:r>
              <a:rPr kumimoji="0" lang="ko-KR" alt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신자유주의</a:t>
            </a:r>
            <a:r>
              <a:rPr kumimoji="0" lang="ko-KR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 경제</a:t>
            </a:r>
            <a:endParaRPr kumimoji="0" lang="en-US" altLang="ko-KR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l"/>
              <a:tabLst/>
              <a:defRPr/>
            </a:pPr>
            <a:endParaRPr lang="en-US" altLang="ko-KR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명조"/>
              <a:ea typeface="맑은 고딕" pitchFamily="50" charset="-127"/>
              <a:cs typeface="+mj-cs"/>
            </a:endParaRPr>
          </a:p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ko-KR" altLang="en-US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명조"/>
                <a:ea typeface="맑은 고딕" pitchFamily="50" charset="-127"/>
                <a:cs typeface="+mj-cs"/>
              </a:rPr>
              <a:t> 정치사회의 변화</a:t>
            </a:r>
            <a:endParaRPr lang="en-US" altLang="ko-KR" sz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명조"/>
              <a:ea typeface="맑은 고딕" pitchFamily="50" charset="-127"/>
              <a:cs typeface="+mj-cs"/>
            </a:endParaRPr>
          </a:p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en-US" altLang="ko-KR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명조"/>
                <a:ea typeface="맑은 고딕" pitchFamily="50" charset="-127"/>
                <a:cs typeface="+mj-cs"/>
              </a:rPr>
              <a:t> </a:t>
            </a:r>
            <a:r>
              <a:rPr lang="ko-KR" altLang="en-US" sz="1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명조"/>
                <a:ea typeface="맑은 고딕" pitchFamily="50" charset="-127"/>
                <a:cs typeface="+mj-cs"/>
              </a:rPr>
              <a:t>신자유주의</a:t>
            </a:r>
            <a:r>
              <a:rPr lang="ko-KR" altLang="en-US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명조"/>
                <a:ea typeface="맑은 고딕" pitchFamily="50" charset="-127"/>
                <a:cs typeface="+mj-cs"/>
              </a:rPr>
              <a:t> 경제체제</a:t>
            </a:r>
            <a:endParaRPr lang="en-US" altLang="ko-KR" sz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명조"/>
              <a:ea typeface="맑은 고딕" pitchFamily="50" charset="-127"/>
              <a:cs typeface="+mj-cs"/>
            </a:endParaRPr>
          </a:p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altLang="ko-KR" sz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명조"/>
              <a:ea typeface="맑은 고딕" pitchFamily="50" charset="-127"/>
              <a:cs typeface="+mj-cs"/>
            </a:endParaRPr>
          </a:p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l"/>
              <a:tabLst/>
              <a:defRPr/>
            </a:pPr>
            <a:r>
              <a:rPr kumimoji="0" lang="en-US" altLang="ko-K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 </a:t>
            </a:r>
            <a:r>
              <a:rPr kumimoji="0" lang="ko-KR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노동시장변화와 노조운동</a:t>
            </a:r>
            <a:endParaRPr kumimoji="0" lang="en-US" altLang="ko-KR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l"/>
              <a:tabLst/>
              <a:defRPr/>
            </a:pPr>
            <a:endParaRPr lang="en-US" altLang="ko-KR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명조"/>
              <a:ea typeface="맑은 고딕" pitchFamily="50" charset="-127"/>
              <a:cs typeface="+mj-cs"/>
            </a:endParaRPr>
          </a:p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altLang="ko-K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 </a:t>
            </a:r>
            <a:r>
              <a:rPr kumimoji="0" lang="ko-KR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노동시장 변화</a:t>
            </a:r>
            <a:endParaRPr kumimoji="0" lang="en-US" altLang="ko-KR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en-US" altLang="ko-KR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명조"/>
                <a:ea typeface="맑은 고딕" pitchFamily="50" charset="-127"/>
                <a:cs typeface="+mj-cs"/>
              </a:rPr>
              <a:t> </a:t>
            </a:r>
            <a:r>
              <a:rPr lang="ko-KR" altLang="en-US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명조"/>
                <a:ea typeface="맑은 고딕" pitchFamily="50" charset="-127"/>
                <a:cs typeface="+mj-cs"/>
              </a:rPr>
              <a:t>노조운동의 상태</a:t>
            </a:r>
            <a:endParaRPr lang="en-US" altLang="ko-KR" sz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명조"/>
              <a:ea typeface="맑은 고딕" pitchFamily="50" charset="-127"/>
              <a:cs typeface="+mj-cs"/>
            </a:endParaRPr>
          </a:p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altLang="ko-K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   </a:t>
            </a:r>
            <a:r>
              <a:rPr kumimoji="0" lang="ko-KR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낮은 조직률</a:t>
            </a:r>
            <a:endParaRPr kumimoji="0" lang="en-US" altLang="ko-KR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altLang="ko-KR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명조"/>
                <a:ea typeface="맑은 고딕" pitchFamily="50" charset="-127"/>
                <a:cs typeface="+mj-cs"/>
              </a:rPr>
              <a:t>   </a:t>
            </a:r>
            <a:r>
              <a:rPr lang="ko-KR" altLang="en-US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명조"/>
                <a:ea typeface="맑은 고딕" pitchFamily="50" charset="-127"/>
                <a:cs typeface="+mj-cs"/>
              </a:rPr>
              <a:t>노동자의 분절</a:t>
            </a:r>
            <a:endParaRPr lang="en-US" altLang="ko-KR" sz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명조"/>
              <a:ea typeface="맑은 고딕" pitchFamily="50" charset="-127"/>
              <a:cs typeface="+mj-cs"/>
            </a:endParaRPr>
          </a:p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altLang="ko-KR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명조"/>
                <a:ea typeface="맑은 고딕" pitchFamily="50" charset="-127"/>
                <a:cs typeface="+mj-cs"/>
              </a:rPr>
              <a:t>   </a:t>
            </a:r>
            <a:r>
              <a:rPr lang="ko-KR" altLang="en-US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명조"/>
                <a:ea typeface="맑은 고딕" pitchFamily="50" charset="-127"/>
                <a:cs typeface="+mj-cs"/>
              </a:rPr>
              <a:t>노동계급의 보수화</a:t>
            </a:r>
            <a:endParaRPr lang="en-US" altLang="ko-KR" sz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명조"/>
              <a:ea typeface="맑은 고딕" pitchFamily="50" charset="-127"/>
              <a:cs typeface="+mj-cs"/>
            </a:endParaRPr>
          </a:p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altLang="ko-KR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명조"/>
                <a:ea typeface="맑은 고딕" pitchFamily="50" charset="-127"/>
                <a:cs typeface="+mj-cs"/>
              </a:rPr>
              <a:t>   </a:t>
            </a:r>
            <a:r>
              <a:rPr lang="ko-KR" altLang="en-US" sz="1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명조"/>
                <a:ea typeface="맑은 고딕" pitchFamily="50" charset="-127"/>
                <a:cs typeface="+mj-cs"/>
              </a:rPr>
              <a:t>제도성</a:t>
            </a:r>
            <a:r>
              <a:rPr lang="ko-KR" altLang="en-US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명조"/>
                <a:ea typeface="맑은 고딕" pitchFamily="50" charset="-127"/>
                <a:cs typeface="+mj-cs"/>
              </a:rPr>
              <a:t> 게임의 중요성 부각</a:t>
            </a:r>
            <a:r>
              <a:rPr lang="en-US" altLang="ko-KR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명조"/>
                <a:ea typeface="맑은 고딕" pitchFamily="50" charset="-127"/>
                <a:cs typeface="+mj-cs"/>
              </a:rPr>
              <a:t> </a:t>
            </a:r>
            <a:endParaRPr kumimoji="0" lang="en-US" altLang="ko-KR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l"/>
              <a:tabLst/>
              <a:defRPr/>
            </a:pPr>
            <a:endParaRPr lang="en-US" altLang="ko-KR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명조"/>
              <a:ea typeface="맑은 고딕" pitchFamily="50" charset="-127"/>
              <a:cs typeface="+mj-cs"/>
            </a:endParaRPr>
          </a:p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l"/>
              <a:tabLst/>
              <a:defRPr/>
            </a:pPr>
            <a:r>
              <a:rPr kumimoji="0" lang="en-US" altLang="ko-K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 </a:t>
            </a:r>
            <a:r>
              <a:rPr kumimoji="0" lang="ko-KR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노조의 제도화와 노동자 투쟁</a:t>
            </a:r>
            <a:endParaRPr kumimoji="0" lang="en-US" altLang="ko-KR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l"/>
              <a:tabLst/>
              <a:defRPr/>
            </a:pPr>
            <a:endParaRPr lang="en-US" altLang="ko-KR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명조"/>
              <a:ea typeface="맑은 고딕" pitchFamily="50" charset="-127"/>
              <a:cs typeface="+mj-cs"/>
            </a:endParaRPr>
          </a:p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altLang="ko-K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 </a:t>
            </a:r>
            <a:r>
              <a:rPr kumimoji="0" lang="ko-KR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저항과 투쟁</a:t>
            </a:r>
            <a:endParaRPr kumimoji="0" lang="en-US" altLang="ko-KR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altLang="ko-KR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명조"/>
                <a:ea typeface="맑은 고딕" pitchFamily="50" charset="-127"/>
                <a:cs typeface="+mj-cs"/>
              </a:rPr>
              <a:t>   </a:t>
            </a:r>
            <a:r>
              <a:rPr lang="ko-KR" altLang="en-US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명조"/>
                <a:ea typeface="맑은 고딕" pitchFamily="50" charset="-127"/>
                <a:cs typeface="+mj-cs"/>
              </a:rPr>
              <a:t>노동해방과 </a:t>
            </a:r>
            <a:r>
              <a:rPr lang="ko-KR" altLang="en-US" sz="1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명조"/>
                <a:ea typeface="맑은 고딕" pitchFamily="50" charset="-127"/>
                <a:cs typeface="+mj-cs"/>
              </a:rPr>
              <a:t>전노협</a:t>
            </a:r>
            <a:r>
              <a:rPr lang="ko-KR" altLang="en-US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명조"/>
                <a:ea typeface="맑은 고딕" pitchFamily="50" charset="-127"/>
                <a:cs typeface="+mj-cs"/>
              </a:rPr>
              <a:t> 정신</a:t>
            </a:r>
            <a:endParaRPr lang="en-US" altLang="ko-KR" sz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명조"/>
              <a:ea typeface="맑은 고딕" pitchFamily="50" charset="-127"/>
              <a:cs typeface="+mj-cs"/>
            </a:endParaRPr>
          </a:p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altLang="ko-K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   </a:t>
            </a:r>
            <a:r>
              <a:rPr kumimoji="0" lang="ko-KR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구조조정 투쟁에서 드러나는 한계</a:t>
            </a:r>
            <a:endParaRPr kumimoji="0" lang="en-US" altLang="ko-KR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altLang="ko-KR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명조"/>
                <a:ea typeface="맑은 고딕" pitchFamily="50" charset="-127"/>
                <a:cs typeface="+mj-cs"/>
              </a:rPr>
              <a:t>   </a:t>
            </a:r>
            <a:r>
              <a:rPr lang="ko-KR" altLang="en-US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명조"/>
                <a:ea typeface="맑은 고딕" pitchFamily="50" charset="-127"/>
                <a:cs typeface="+mj-cs"/>
              </a:rPr>
              <a:t>투쟁 형식과 내용의 괴리</a:t>
            </a:r>
            <a:endParaRPr kumimoji="0" lang="en-US" altLang="ko-KR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en-US" altLang="ko-KR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명조"/>
                <a:ea typeface="맑은 고딕" pitchFamily="50" charset="-127"/>
                <a:cs typeface="+mj-cs"/>
              </a:rPr>
              <a:t> </a:t>
            </a:r>
            <a:r>
              <a:rPr lang="ko-KR" altLang="en-US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명조"/>
                <a:ea typeface="맑은 고딕" pitchFamily="50" charset="-127"/>
                <a:cs typeface="+mj-cs"/>
              </a:rPr>
              <a:t>노조의 제도화 진전</a:t>
            </a:r>
            <a:endParaRPr lang="en-US" altLang="ko-KR" sz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명조"/>
              <a:ea typeface="맑은 고딕" pitchFamily="50" charset="-127"/>
              <a:cs typeface="+mj-cs"/>
            </a:endParaRPr>
          </a:p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altLang="ko-KR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명조"/>
                <a:ea typeface="맑은 고딕" pitchFamily="50" charset="-127"/>
                <a:cs typeface="+mj-cs"/>
              </a:rPr>
              <a:t>   </a:t>
            </a:r>
            <a:r>
              <a:rPr lang="ko-KR" altLang="en-US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명조"/>
                <a:ea typeface="맑은 고딕" pitchFamily="50" charset="-127"/>
                <a:cs typeface="+mj-cs"/>
              </a:rPr>
              <a:t>제도화의 진전</a:t>
            </a:r>
            <a:r>
              <a:rPr lang="en-US" altLang="ko-KR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명조"/>
                <a:ea typeface="맑은 고딕" pitchFamily="50" charset="-127"/>
                <a:cs typeface="+mj-cs"/>
              </a:rPr>
              <a:t>  </a:t>
            </a:r>
          </a:p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altLang="ko-K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 </a:t>
            </a:r>
            <a:r>
              <a:rPr kumimoji="0" lang="ko-KR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저항과 제도화의 쌍곡선</a:t>
            </a:r>
            <a:endParaRPr kumimoji="0" lang="en-US" altLang="ko-KR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r>
              <a:rPr lang="en-US" altLang="ko-KR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명조"/>
                <a:ea typeface="맑은 고딕" pitchFamily="50" charset="-127"/>
                <a:cs typeface="+mj-cs"/>
              </a:rPr>
              <a:t>   </a:t>
            </a:r>
            <a:r>
              <a:rPr lang="ko-KR" altLang="en-US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명조"/>
                <a:ea typeface="맑은 고딕" pitchFamily="50" charset="-127"/>
              </a:rPr>
              <a:t>제도화 진전과 저항의 정체성</a:t>
            </a:r>
            <a:r>
              <a:rPr lang="en-US" altLang="ko-KR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명조"/>
                <a:ea typeface="맑은 고딕" pitchFamily="50" charset="-127"/>
                <a:cs typeface="+mj-cs"/>
              </a:rPr>
              <a:t> </a:t>
            </a:r>
            <a:endParaRPr kumimoji="0" lang="en-US" altLang="ko-KR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altLang="ko-KR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명조"/>
                <a:ea typeface="맑은 고딕" pitchFamily="50" charset="-127"/>
                <a:cs typeface="+mj-cs"/>
              </a:rPr>
              <a:t>   </a:t>
            </a:r>
            <a:r>
              <a:rPr lang="ko-KR" altLang="en-US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명조"/>
                <a:ea typeface="맑은 고딕" pitchFamily="50" charset="-127"/>
                <a:cs typeface="+mj-cs"/>
              </a:rPr>
              <a:t>노동운동 정체성의 다양하고 차별적인 모습</a:t>
            </a:r>
            <a:endParaRPr lang="en-US" altLang="ko-KR" sz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명조"/>
              <a:ea typeface="맑은 고딕" pitchFamily="50" charset="-127"/>
              <a:cs typeface="+mj-cs"/>
            </a:endParaRPr>
          </a:p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altLang="ko-KR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명조"/>
                <a:ea typeface="맑은 고딕" pitchFamily="50" charset="-127"/>
                <a:cs typeface="+mj-cs"/>
              </a:rPr>
              <a:t>   </a:t>
            </a:r>
          </a:p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altLang="ko-KR" sz="1200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명조"/>
                <a:ea typeface="맑은 고딕" pitchFamily="50" charset="-127"/>
                <a:cs typeface="+mj-cs"/>
              </a:rPr>
              <a:t>   </a:t>
            </a:r>
            <a:endParaRPr kumimoji="0" lang="ko-KR" alt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</p:txBody>
      </p:sp>
      <p:sp>
        <p:nvSpPr>
          <p:cNvPr id="9" name="제목 1"/>
          <p:cNvSpPr txBox="1">
            <a:spLocks/>
          </p:cNvSpPr>
          <p:nvPr/>
        </p:nvSpPr>
        <p:spPr>
          <a:xfrm>
            <a:off x="0" y="0"/>
            <a:ext cx="2088232" cy="21602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rtlCol="0" anchor="ctr">
            <a:normAutofit lnSpcReduction="1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노동운동의 상황과 맥락</a:t>
            </a:r>
            <a:endParaRPr kumimoji="0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79512" y="1268761"/>
            <a:ext cx="8640960" cy="1872208"/>
          </a:xfrm>
        </p:spPr>
        <p:txBody>
          <a:bodyPr anchor="ctr">
            <a:normAutofit/>
          </a:bodyPr>
          <a:lstStyle/>
          <a:p>
            <a:pPr algn="ctr">
              <a:lnSpc>
                <a:spcPct val="200000"/>
              </a:lnSpc>
            </a:pPr>
            <a:r>
              <a:rPr lang="ko-KR" altLang="en-US" sz="2000" dirty="0" smtClean="0">
                <a:effectLst/>
                <a:latin typeface="나눔고딕 ExtraBold" pitchFamily="50" charset="-127"/>
                <a:ea typeface="나눔고딕 ExtraBold" pitchFamily="50" charset="-127"/>
              </a:rPr>
              <a:t>정파의 정치와 정체성</a:t>
            </a:r>
            <a:endParaRPr lang="ko-KR" altLang="en-US" sz="2000" dirty="0">
              <a:effectLst/>
              <a:latin typeface="나눔고딕 ExtraBold" pitchFamily="50" charset="-127"/>
              <a:ea typeface="나눔고딕 ExtraBold" pitchFamily="50" charset="-127"/>
            </a:endParaRPr>
          </a:p>
        </p:txBody>
      </p:sp>
      <p:sp>
        <p:nvSpPr>
          <p:cNvPr id="5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460432" y="6309320"/>
            <a:ext cx="552600" cy="463749"/>
          </a:xfrm>
        </p:spPr>
        <p:txBody>
          <a:bodyPr anchor="ctr"/>
          <a:lstStyle/>
          <a:p>
            <a:pPr algn="ctr"/>
            <a:fld id="{9AD6612C-7206-4325-BB25-DD924C841FC0}" type="slidenum">
              <a:rPr lang="ko-KR" altLang="en-US" sz="1800" smtClean="0"/>
              <a:pPr algn="ctr"/>
              <a:t>16</a:t>
            </a:fld>
            <a:endParaRPr lang="ko-KR" alt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460432" y="6309320"/>
            <a:ext cx="552600" cy="463749"/>
          </a:xfrm>
        </p:spPr>
        <p:txBody>
          <a:bodyPr anchor="ctr"/>
          <a:lstStyle/>
          <a:p>
            <a:pPr algn="ctr"/>
            <a:fld id="{9AD6612C-7206-4325-BB25-DD924C841FC0}" type="slidenum">
              <a:rPr lang="ko-KR" altLang="en-US" sz="1800" smtClean="0"/>
              <a:pPr algn="ctr"/>
              <a:t>17</a:t>
            </a:fld>
            <a:endParaRPr lang="ko-KR" altLang="en-US" sz="1800" dirty="0"/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7" name="제목 1"/>
          <p:cNvSpPr txBox="1">
            <a:spLocks/>
          </p:cNvSpPr>
          <p:nvPr/>
        </p:nvSpPr>
        <p:spPr>
          <a:xfrm>
            <a:off x="467544" y="1124744"/>
            <a:ext cx="8136904" cy="5472608"/>
          </a:xfrm>
          <a:prstGeom prst="rect">
            <a:avLst/>
          </a:prstGeom>
          <a:solidFill>
            <a:schemeClr val="bg2"/>
          </a:solidFill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ko-KR" alt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</p:txBody>
      </p:sp>
      <p:sp>
        <p:nvSpPr>
          <p:cNvPr id="9" name="제목 1"/>
          <p:cNvSpPr txBox="1">
            <a:spLocks/>
          </p:cNvSpPr>
          <p:nvPr/>
        </p:nvSpPr>
        <p:spPr>
          <a:xfrm>
            <a:off x="395536" y="1124744"/>
            <a:ext cx="7920880" cy="4680520"/>
          </a:xfrm>
          <a:prstGeom prst="rect">
            <a:avLst/>
          </a:prstGeom>
          <a:solidFill>
            <a:schemeClr val="bg2"/>
          </a:solidFill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fontAlgn="base">
              <a:buFont typeface="Wingdings" pitchFamily="2" charset="2"/>
              <a:buChar char="l"/>
            </a:pPr>
            <a:r>
              <a:rPr lang="en-US" altLang="ko-KR" sz="1400" dirty="0" smtClean="0"/>
              <a:t> </a:t>
            </a:r>
            <a:r>
              <a:rPr lang="ko-KR" altLang="en-US" sz="1400" dirty="0" smtClean="0"/>
              <a:t>민주노조운동 내부의 정파는 나름대로 서로 다른 정체성을 보여주고 있음</a:t>
            </a:r>
            <a:endParaRPr lang="en-US" altLang="ko-KR" sz="1400" dirty="0" smtClean="0"/>
          </a:p>
          <a:p>
            <a:pPr fontAlgn="base">
              <a:buFont typeface="Wingdings" pitchFamily="2" charset="2"/>
              <a:buChar char="l"/>
            </a:pPr>
            <a:endParaRPr lang="en-US" altLang="ko-KR" sz="1400" dirty="0" smtClean="0"/>
          </a:p>
          <a:p>
            <a:pPr fontAlgn="base">
              <a:buFont typeface="Wingdings" pitchFamily="2" charset="2"/>
              <a:buChar char="l"/>
            </a:pPr>
            <a:r>
              <a:rPr lang="en-US" altLang="ko-KR" sz="1400" dirty="0" smtClean="0"/>
              <a:t> </a:t>
            </a:r>
            <a:r>
              <a:rPr lang="ko-KR" altLang="en-US" sz="1400" dirty="0" smtClean="0"/>
              <a:t>정파의 차이에도 불구하고 노조에서 사업방식에서는 별 차이가 없음</a:t>
            </a:r>
            <a:endParaRPr lang="en-US" altLang="ko-KR" sz="1400" dirty="0" smtClean="0"/>
          </a:p>
          <a:p>
            <a:pPr fontAlgn="base">
              <a:buFont typeface="Wingdings" pitchFamily="2" charset="2"/>
              <a:buChar char="l"/>
            </a:pPr>
            <a:endParaRPr lang="en-US" altLang="ko-KR" sz="1400" dirty="0" smtClean="0"/>
          </a:p>
          <a:p>
            <a:pPr fontAlgn="base"/>
            <a:r>
              <a:rPr lang="ko-KR" altLang="en-US" sz="1200" i="1" dirty="0" smtClean="0"/>
              <a:t>   </a:t>
            </a:r>
            <a:r>
              <a:rPr lang="en-US" altLang="ko-KR" sz="1200" i="1" dirty="0" smtClean="0"/>
              <a:t>“</a:t>
            </a:r>
            <a:r>
              <a:rPr lang="ko-KR" altLang="en-US" sz="1200" i="1" dirty="0" smtClean="0"/>
              <a:t>의견그룹들 간에는 저희들끼리 엄청 다른 것 같지만 현장권력을 딱 장악하게 되면 나타나는 행태는 똑같은</a:t>
            </a:r>
            <a:r>
              <a:rPr lang="en-US" altLang="ko-KR" sz="1200" i="1" dirty="0" smtClean="0"/>
              <a:t>... (</a:t>
            </a:r>
            <a:r>
              <a:rPr lang="ko-KR" altLang="en-US" sz="1200" i="1" dirty="0" smtClean="0"/>
              <a:t>중략</a:t>
            </a:r>
            <a:r>
              <a:rPr lang="en-US" altLang="ko-KR" sz="1200" i="1" dirty="0" smtClean="0"/>
              <a:t>)... </a:t>
            </a:r>
            <a:r>
              <a:rPr lang="ko-KR" altLang="en-US" sz="1200" i="1" dirty="0" err="1" smtClean="0"/>
              <a:t>그기서</a:t>
            </a:r>
            <a:r>
              <a:rPr lang="ko-KR" altLang="en-US" sz="1200" i="1" dirty="0" smtClean="0"/>
              <a:t> 우리운동의 역사적 한계를 느껴요</a:t>
            </a:r>
            <a:r>
              <a:rPr lang="en-US" altLang="ko-KR" sz="1200" i="1" dirty="0" smtClean="0"/>
              <a:t>”</a:t>
            </a:r>
          </a:p>
          <a:p>
            <a:pPr fontAlgn="base">
              <a:buFont typeface="Wingdings" pitchFamily="2" charset="2"/>
              <a:buChar char="l"/>
            </a:pPr>
            <a:endParaRPr lang="en-US" altLang="ko-KR" sz="1400" dirty="0" smtClean="0"/>
          </a:p>
          <a:p>
            <a:pPr fontAlgn="base">
              <a:buFont typeface="Wingdings" pitchFamily="2" charset="2"/>
              <a:buChar char="l"/>
            </a:pPr>
            <a:r>
              <a:rPr lang="ko-KR" altLang="en-US" sz="1400" dirty="0" smtClean="0"/>
              <a:t>개인적인 성향은 그</a:t>
            </a:r>
            <a:r>
              <a:rPr lang="en-US" altLang="ko-KR" sz="1400" dirty="0" smtClean="0"/>
              <a:t>/</a:t>
            </a:r>
            <a:r>
              <a:rPr lang="ko-KR" altLang="en-US" sz="1400" dirty="0" smtClean="0"/>
              <a:t>그녀가 속한 정파가 표방하는 정체성과 상당히 다른 경우 있음</a:t>
            </a:r>
            <a:endParaRPr lang="en-US" altLang="ko-KR" sz="1400" dirty="0" smtClean="0"/>
          </a:p>
          <a:p>
            <a:pPr fontAlgn="base">
              <a:buFont typeface="Wingdings" pitchFamily="2" charset="2"/>
              <a:buChar char="l"/>
            </a:pPr>
            <a:endParaRPr lang="en-US" altLang="ko-KR" sz="1400" dirty="0" smtClean="0"/>
          </a:p>
          <a:p>
            <a:pPr fontAlgn="base">
              <a:buFont typeface="Wingdings" pitchFamily="2" charset="2"/>
              <a:buChar char="l"/>
            </a:pPr>
            <a:r>
              <a:rPr lang="en-US" altLang="ko-KR" sz="1400" dirty="0" smtClean="0"/>
              <a:t> </a:t>
            </a:r>
            <a:r>
              <a:rPr lang="ko-KR" altLang="en-US" sz="1400" dirty="0" smtClean="0"/>
              <a:t>정파는 노조운동의 정치적 노선</a:t>
            </a:r>
            <a:r>
              <a:rPr lang="en-US" altLang="ko-KR" sz="1400" dirty="0" smtClean="0"/>
              <a:t>, </a:t>
            </a:r>
            <a:r>
              <a:rPr lang="ko-KR" altLang="en-US" sz="1400" dirty="0" smtClean="0"/>
              <a:t>정서적 측면</a:t>
            </a:r>
            <a:r>
              <a:rPr lang="en-US" altLang="ko-KR" sz="1400" dirty="0" smtClean="0"/>
              <a:t>, </a:t>
            </a:r>
            <a:r>
              <a:rPr lang="ko-KR" altLang="en-US" sz="1400" dirty="0" smtClean="0"/>
              <a:t>관계의 측면</a:t>
            </a:r>
            <a:r>
              <a:rPr lang="en-US" altLang="ko-KR" sz="1400" dirty="0" smtClean="0"/>
              <a:t>, </a:t>
            </a:r>
            <a:r>
              <a:rPr lang="ko-KR" altLang="en-US" sz="1400" dirty="0" smtClean="0"/>
              <a:t>이해의 측면이 종합적으로 작용하는 복합적 구성물</a:t>
            </a:r>
            <a:endParaRPr lang="en-US" altLang="ko-KR" sz="1400" dirty="0" smtClean="0"/>
          </a:p>
          <a:p>
            <a:pPr fontAlgn="base">
              <a:buFont typeface="Wingdings" pitchFamily="2" charset="2"/>
              <a:buChar char="l"/>
            </a:pPr>
            <a:endParaRPr lang="en-US" altLang="ko-KR" sz="1400" dirty="0" smtClean="0"/>
          </a:p>
          <a:p>
            <a:pPr fontAlgn="base"/>
            <a:r>
              <a:rPr lang="ko-KR" altLang="en-US" sz="1400" i="1" dirty="0" smtClean="0"/>
              <a:t>  </a:t>
            </a:r>
            <a:r>
              <a:rPr lang="en-US" altLang="ko-KR" sz="1400" i="1" dirty="0" smtClean="0"/>
              <a:t>“</a:t>
            </a:r>
            <a:r>
              <a:rPr lang="ko-KR" altLang="en-US" sz="1200" i="1" dirty="0" smtClean="0"/>
              <a:t>그거는 사람관계였던 거 </a:t>
            </a:r>
            <a:r>
              <a:rPr lang="ko-KR" altLang="en-US" sz="1200" i="1" dirty="0" err="1" smtClean="0"/>
              <a:t>같애</a:t>
            </a:r>
            <a:r>
              <a:rPr lang="en-US" altLang="ko-KR" sz="1200" i="1" dirty="0" smtClean="0"/>
              <a:t>. </a:t>
            </a:r>
            <a:r>
              <a:rPr lang="ko-KR" altLang="en-US" sz="1200" i="1" dirty="0" smtClean="0"/>
              <a:t>사람 관계로 이 자리까지 오게 된 것 같고</a:t>
            </a:r>
            <a:r>
              <a:rPr lang="en-US" altLang="ko-KR" sz="1200" i="1" dirty="0" smtClean="0"/>
              <a:t>.... </a:t>
            </a:r>
            <a:r>
              <a:rPr lang="ko-KR" altLang="en-US" sz="1200" i="1" dirty="0" err="1" smtClean="0"/>
              <a:t>인맥들이쟎아</a:t>
            </a:r>
            <a:r>
              <a:rPr lang="en-US" altLang="ko-KR" sz="1200" i="1" dirty="0" smtClean="0"/>
              <a:t>... </a:t>
            </a:r>
            <a:r>
              <a:rPr lang="ko-KR" altLang="en-US" sz="1200" i="1" dirty="0" smtClean="0"/>
              <a:t>그런 선배들을 만나면서 그러면서</a:t>
            </a:r>
            <a:r>
              <a:rPr lang="en-US" altLang="ko-KR" sz="1200" i="1" dirty="0" smtClean="0"/>
              <a:t>....(</a:t>
            </a:r>
            <a:r>
              <a:rPr lang="ko-KR" altLang="en-US" sz="1200" i="1" dirty="0" smtClean="0"/>
              <a:t>중략</a:t>
            </a:r>
            <a:r>
              <a:rPr lang="en-US" altLang="ko-KR" sz="1200" i="1" dirty="0" smtClean="0"/>
              <a:t>) ... </a:t>
            </a:r>
            <a:r>
              <a:rPr lang="ko-KR" altLang="en-US" sz="1200" i="1" dirty="0" smtClean="0"/>
              <a:t>노조에 들어오고 나서는 지금까지 그 때 만났던 사람들을 만나면서 이 사람들과 관계 속에서 크게 벗어나지 않고서</a:t>
            </a:r>
            <a:r>
              <a:rPr lang="en-US" altLang="ko-KR" sz="1200" i="1" dirty="0" smtClean="0"/>
              <a:t>.... </a:t>
            </a:r>
            <a:r>
              <a:rPr lang="ko-KR" altLang="en-US" sz="1200" i="1" dirty="0" smtClean="0"/>
              <a:t>그렇지 않으면 벗어났겠지</a:t>
            </a:r>
            <a:r>
              <a:rPr lang="en-US" altLang="ko-KR" sz="1200" i="1" dirty="0" smtClean="0"/>
              <a:t>...” </a:t>
            </a:r>
            <a:endParaRPr lang="ko-KR" altLang="en-US" sz="1200" i="1" dirty="0" smtClean="0"/>
          </a:p>
          <a:p>
            <a:pPr fontAlgn="base">
              <a:buFont typeface="Wingdings" pitchFamily="2" charset="2"/>
              <a:buChar char="l"/>
            </a:pPr>
            <a:endParaRPr lang="en-US" altLang="ko-KR" sz="1400" dirty="0" smtClean="0"/>
          </a:p>
          <a:p>
            <a:pPr fontAlgn="base">
              <a:buFont typeface="Wingdings" pitchFamily="2" charset="2"/>
              <a:buChar char="l"/>
            </a:pPr>
            <a:r>
              <a:rPr lang="ko-KR" altLang="en-US" sz="1400" dirty="0" err="1" smtClean="0"/>
              <a:t>접근성</a:t>
            </a:r>
            <a:r>
              <a:rPr lang="en-US" altLang="ko-KR" sz="1400" dirty="0" smtClean="0"/>
              <a:t>(accessibility)</a:t>
            </a:r>
            <a:r>
              <a:rPr lang="ko-KR" altLang="en-US" sz="1400" dirty="0" smtClean="0"/>
              <a:t>과 자기 범주화의 과정</a:t>
            </a:r>
            <a:endParaRPr lang="en-US" altLang="ko-KR" sz="1400" dirty="0" smtClean="0"/>
          </a:p>
          <a:p>
            <a:pPr fontAlgn="base"/>
            <a:endParaRPr lang="en-US" altLang="ko-KR" sz="1400" dirty="0" smtClean="0"/>
          </a:p>
          <a:p>
            <a:pPr fontAlgn="base"/>
            <a:r>
              <a:rPr lang="ko-KR" altLang="en-US" sz="1200" dirty="0" smtClean="0"/>
              <a:t>  개인들이 마치 충동에 이끌린 듯이 그들의 유사성의 흐름에 의해 모이는 것은 불가피하다</a:t>
            </a:r>
            <a:r>
              <a:rPr lang="en-US" altLang="ko-KR" sz="1200" dirty="0" smtClean="0"/>
              <a:t>. </a:t>
            </a:r>
            <a:r>
              <a:rPr lang="ko-KR" altLang="en-US" sz="1200" dirty="0" smtClean="0"/>
              <a:t>그들은 서로 매력을 느끼고 서로를 찾으며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서로 관계에 들어가고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맹약을 맺으며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그렇게 해서 점차 일반사회 안에서 식별 가능한 양상을 가진 한정된 집단이 된다</a:t>
            </a:r>
            <a:r>
              <a:rPr lang="en-US" altLang="ko-KR" sz="1200" dirty="0" smtClean="0"/>
              <a:t>(Durkheim, 1900, </a:t>
            </a:r>
            <a:r>
              <a:rPr lang="ko-KR" altLang="en-US" sz="1200" dirty="0" smtClean="0"/>
              <a:t>김종엽</a:t>
            </a:r>
            <a:r>
              <a:rPr lang="en-US" altLang="ko-KR" sz="1200" dirty="0" smtClean="0"/>
              <a:t>, 1998 </a:t>
            </a:r>
            <a:r>
              <a:rPr lang="ko-KR" altLang="en-US" sz="1200" dirty="0" smtClean="0"/>
              <a:t>재인용</a:t>
            </a:r>
            <a:r>
              <a:rPr lang="en-US" altLang="ko-KR" sz="1200" dirty="0" smtClean="0"/>
              <a:t>)</a:t>
            </a:r>
            <a:endParaRPr lang="ko-KR" altLang="en-US" sz="1200" dirty="0" smtClean="0"/>
          </a:p>
          <a:p>
            <a:pPr fontAlgn="base"/>
            <a:endParaRPr lang="ko-KR" altLang="en-US" sz="1400" dirty="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395536" y="476672"/>
            <a:ext cx="5000660" cy="36004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정파의 정체성</a:t>
            </a:r>
            <a:endParaRPr kumimoji="0" lang="ko-KR" alt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</p:txBody>
      </p:sp>
      <p:sp>
        <p:nvSpPr>
          <p:cNvPr id="13" name="제목 1"/>
          <p:cNvSpPr txBox="1">
            <a:spLocks/>
          </p:cNvSpPr>
          <p:nvPr/>
        </p:nvSpPr>
        <p:spPr>
          <a:xfrm>
            <a:off x="0" y="0"/>
            <a:ext cx="2088232" cy="21602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rtlCol="0" anchor="ctr">
            <a:normAutofit lnSpcReduction="1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정파의 정치와 정체성</a:t>
            </a:r>
            <a:endParaRPr kumimoji="0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460432" y="6309320"/>
            <a:ext cx="552600" cy="463749"/>
          </a:xfrm>
        </p:spPr>
        <p:txBody>
          <a:bodyPr anchor="ctr"/>
          <a:lstStyle/>
          <a:p>
            <a:pPr algn="ctr"/>
            <a:fld id="{9AD6612C-7206-4325-BB25-DD924C841FC0}" type="slidenum">
              <a:rPr lang="ko-KR" altLang="en-US" sz="1800" smtClean="0"/>
              <a:pPr algn="ctr"/>
              <a:t>18</a:t>
            </a:fld>
            <a:endParaRPr lang="ko-KR" altLang="en-US" sz="1800" dirty="0"/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7" name="제목 1"/>
          <p:cNvSpPr txBox="1">
            <a:spLocks/>
          </p:cNvSpPr>
          <p:nvPr/>
        </p:nvSpPr>
        <p:spPr>
          <a:xfrm>
            <a:off x="467544" y="1124744"/>
            <a:ext cx="8136904" cy="5040560"/>
          </a:xfrm>
          <a:prstGeom prst="rect">
            <a:avLst/>
          </a:prstGeom>
          <a:solidFill>
            <a:schemeClr val="bg2"/>
          </a:solidFill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ko-KR" alt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</p:txBody>
      </p:sp>
      <p:sp>
        <p:nvSpPr>
          <p:cNvPr id="13" name="제목 1"/>
          <p:cNvSpPr txBox="1">
            <a:spLocks/>
          </p:cNvSpPr>
          <p:nvPr/>
        </p:nvSpPr>
        <p:spPr>
          <a:xfrm>
            <a:off x="0" y="0"/>
            <a:ext cx="2088232" cy="21602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rtlCol="0" anchor="ctr">
            <a:normAutofit lnSpcReduction="1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정파의 정치와 정체성</a:t>
            </a:r>
            <a:endParaRPr kumimoji="0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</p:txBody>
      </p:sp>
      <p:sp>
        <p:nvSpPr>
          <p:cNvPr id="14" name="제목 1"/>
          <p:cNvSpPr txBox="1">
            <a:spLocks/>
          </p:cNvSpPr>
          <p:nvPr/>
        </p:nvSpPr>
        <p:spPr>
          <a:xfrm>
            <a:off x="467544" y="620688"/>
            <a:ext cx="5000660" cy="36004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정파의 </a:t>
            </a:r>
            <a:r>
              <a:rPr lang="ko-KR" alt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명조"/>
                <a:ea typeface="맑은 고딕" pitchFamily="50" charset="-127"/>
                <a:cs typeface="+mj-cs"/>
              </a:rPr>
              <a:t>집단화</a:t>
            </a:r>
            <a:endParaRPr kumimoji="0" lang="ko-KR" alt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467544" y="1196752"/>
            <a:ext cx="7920880" cy="4320480"/>
          </a:xfrm>
          <a:prstGeom prst="rect">
            <a:avLst/>
          </a:prstGeom>
          <a:solidFill>
            <a:schemeClr val="bg2"/>
          </a:solidFill>
        </p:spPr>
        <p:txBody>
          <a:bodyPr vert="horz" rtlCol="0" anchor="ctr">
            <a:normAutofit lnSpcReduction="1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fontAlgn="base">
              <a:buFont typeface="Wingdings" pitchFamily="2" charset="2"/>
              <a:buChar char="l"/>
            </a:pPr>
            <a:r>
              <a:rPr lang="en-US" altLang="ko-KR" sz="1400" dirty="0" smtClean="0"/>
              <a:t> </a:t>
            </a:r>
            <a:r>
              <a:rPr lang="ko-KR" altLang="en-US" sz="1400" dirty="0" smtClean="0"/>
              <a:t>내 집단 강화</a:t>
            </a:r>
            <a:r>
              <a:rPr lang="en-US" altLang="ko-KR" sz="1400" dirty="0" smtClean="0"/>
              <a:t>, </a:t>
            </a:r>
            <a:r>
              <a:rPr lang="ko-KR" altLang="en-US" sz="1400" dirty="0" smtClean="0"/>
              <a:t>내 집단 편애</a:t>
            </a:r>
            <a:r>
              <a:rPr lang="en-US" altLang="ko-KR" sz="1400" dirty="0" smtClean="0"/>
              <a:t>, </a:t>
            </a:r>
            <a:r>
              <a:rPr lang="ko-KR" altLang="en-US" sz="1400" dirty="0" smtClean="0"/>
              <a:t>타 집단과의 차별화 시도</a:t>
            </a:r>
            <a:endParaRPr lang="en-US" altLang="ko-KR" sz="1400" dirty="0" smtClean="0"/>
          </a:p>
          <a:p>
            <a:pPr fontAlgn="base"/>
            <a:endParaRPr lang="en-US" altLang="ko-KR" sz="1400" dirty="0" smtClean="0"/>
          </a:p>
          <a:p>
            <a:pPr fontAlgn="base"/>
            <a:r>
              <a:rPr lang="en-US" altLang="ko-KR" sz="1200" dirty="0" smtClean="0"/>
              <a:t>   ‘</a:t>
            </a:r>
            <a:r>
              <a:rPr lang="ko-KR" altLang="en-US" sz="1200" dirty="0" smtClean="0"/>
              <a:t>상대 진영과의 차별화</a:t>
            </a:r>
            <a:r>
              <a:rPr lang="en-US" altLang="ko-KR" sz="1200" dirty="0" smtClean="0"/>
              <a:t>’ </a:t>
            </a:r>
          </a:p>
          <a:p>
            <a:pPr fontAlgn="base"/>
            <a:endParaRPr lang="en-US" altLang="ko-KR" sz="1200" dirty="0" smtClean="0"/>
          </a:p>
          <a:p>
            <a:pPr fontAlgn="base">
              <a:buFont typeface="Wingdings" pitchFamily="2" charset="2"/>
              <a:buChar char="l"/>
            </a:pPr>
            <a:r>
              <a:rPr lang="en-US" altLang="ko-KR" sz="1400" dirty="0" smtClean="0"/>
              <a:t> </a:t>
            </a:r>
            <a:r>
              <a:rPr lang="ko-KR" altLang="en-US" sz="1400" dirty="0" smtClean="0"/>
              <a:t>담론과 경계 짓기</a:t>
            </a:r>
            <a:endParaRPr lang="en-US" altLang="ko-KR" sz="1400" dirty="0" smtClean="0"/>
          </a:p>
          <a:p>
            <a:pPr fontAlgn="base"/>
            <a:endParaRPr lang="en-US" altLang="ko-KR" sz="1400" dirty="0" smtClean="0"/>
          </a:p>
          <a:p>
            <a:pPr fontAlgn="base"/>
            <a:r>
              <a:rPr lang="en-US" altLang="ko-KR" sz="1200" dirty="0" smtClean="0"/>
              <a:t>   </a:t>
            </a:r>
            <a:r>
              <a:rPr lang="ko-KR" altLang="en-US" sz="1200" dirty="0" smtClean="0"/>
              <a:t>내부자와 외부자 구분 짓기 </a:t>
            </a:r>
            <a:r>
              <a:rPr lang="en-US" altLang="ko-KR" sz="1200" dirty="0" smtClean="0"/>
              <a:t>-&gt; </a:t>
            </a:r>
            <a:r>
              <a:rPr lang="ko-KR" altLang="en-US" sz="1200" dirty="0" smtClean="0"/>
              <a:t>응집력과 소속감 강화</a:t>
            </a:r>
            <a:endParaRPr lang="en-US" altLang="ko-KR" sz="1200" dirty="0" smtClean="0"/>
          </a:p>
          <a:p>
            <a:pPr fontAlgn="base">
              <a:buFont typeface="Wingdings" pitchFamily="2" charset="2"/>
              <a:buChar char="l"/>
            </a:pPr>
            <a:endParaRPr lang="en-US" altLang="ko-KR" sz="1200" dirty="0" smtClean="0"/>
          </a:p>
          <a:p>
            <a:pPr fontAlgn="base">
              <a:buFont typeface="Wingdings" pitchFamily="2" charset="2"/>
              <a:buChar char="l"/>
            </a:pPr>
            <a:r>
              <a:rPr lang="en-US" altLang="ko-KR" sz="1400" dirty="0" smtClean="0"/>
              <a:t> </a:t>
            </a:r>
            <a:r>
              <a:rPr lang="ko-KR" altLang="en-US" sz="1400" dirty="0" smtClean="0"/>
              <a:t>인간관계로 확장되는 경계</a:t>
            </a:r>
            <a:endParaRPr lang="en-US" altLang="ko-KR" sz="1400" dirty="0" smtClean="0"/>
          </a:p>
          <a:p>
            <a:pPr fontAlgn="base"/>
            <a:endParaRPr lang="en-US" altLang="ko-KR" sz="1400" dirty="0" smtClean="0"/>
          </a:p>
          <a:p>
            <a:pPr fontAlgn="base"/>
            <a:r>
              <a:rPr lang="en-US" altLang="ko-KR" sz="1200" dirty="0" smtClean="0"/>
              <a:t>   </a:t>
            </a:r>
            <a:r>
              <a:rPr lang="ko-KR" altLang="en-US" sz="1200" dirty="0" smtClean="0"/>
              <a:t>자신을 </a:t>
            </a:r>
            <a:r>
              <a:rPr lang="ko-KR" altLang="en-US" sz="1200" dirty="0" err="1" smtClean="0"/>
              <a:t>내집단의</a:t>
            </a:r>
            <a:r>
              <a:rPr lang="ko-KR" altLang="en-US" sz="1200" dirty="0" smtClean="0"/>
              <a:t> 전형으로 위치시키고 </a:t>
            </a:r>
            <a:r>
              <a:rPr lang="ko-KR" altLang="en-US" sz="1200" dirty="0" err="1" smtClean="0"/>
              <a:t>타집단</a:t>
            </a:r>
            <a:r>
              <a:rPr lang="ko-KR" altLang="en-US" sz="1200" dirty="0" smtClean="0"/>
              <a:t> 구성원을 타자로 인식</a:t>
            </a:r>
            <a:endParaRPr lang="en-US" altLang="ko-KR" sz="1200" dirty="0" smtClean="0"/>
          </a:p>
          <a:p>
            <a:pPr fontAlgn="base"/>
            <a:endParaRPr lang="en-US" altLang="ko-KR" sz="1200" dirty="0" smtClean="0"/>
          </a:p>
          <a:p>
            <a:pPr fontAlgn="base"/>
            <a:r>
              <a:rPr lang="ko-KR" altLang="en-US" sz="1200" i="1" dirty="0" smtClean="0"/>
              <a:t>  </a:t>
            </a:r>
            <a:r>
              <a:rPr lang="en-US" altLang="ko-KR" sz="1200" i="1" dirty="0" smtClean="0"/>
              <a:t>“</a:t>
            </a:r>
            <a:r>
              <a:rPr lang="ko-KR" altLang="en-US" sz="1200" i="1" dirty="0" smtClean="0"/>
              <a:t>이제 다 벽이고 밥도 같이 안 </a:t>
            </a:r>
            <a:r>
              <a:rPr lang="ko-KR" altLang="en-US" sz="1200" i="1" dirty="0" err="1" smtClean="0"/>
              <a:t>먹쟎아요</a:t>
            </a:r>
            <a:r>
              <a:rPr lang="ko-KR" altLang="en-US" sz="1200" i="1" dirty="0" smtClean="0"/>
              <a:t> 회의 마치고</a:t>
            </a:r>
            <a:r>
              <a:rPr lang="en-US" altLang="ko-KR" sz="1200" i="1" dirty="0" smtClean="0"/>
              <a:t>. </a:t>
            </a:r>
            <a:r>
              <a:rPr lang="ko-KR" altLang="en-US" sz="1200" i="1" dirty="0" err="1" smtClean="0"/>
              <a:t>중집</a:t>
            </a:r>
            <a:r>
              <a:rPr lang="ko-KR" altLang="en-US" sz="1200" i="1" dirty="0" smtClean="0"/>
              <a:t> 마치고 나면 밥도 같이 안 </a:t>
            </a:r>
            <a:r>
              <a:rPr lang="ko-KR" altLang="en-US" sz="1200" i="1" dirty="0" err="1" smtClean="0"/>
              <a:t>먹쟎아요</a:t>
            </a:r>
            <a:r>
              <a:rPr lang="en-US" altLang="ko-KR" sz="1200" i="1" dirty="0" smtClean="0"/>
              <a:t>”</a:t>
            </a:r>
            <a:endParaRPr lang="ko-KR" altLang="en-US" sz="1200" i="1" dirty="0" smtClean="0"/>
          </a:p>
          <a:p>
            <a:pPr fontAlgn="base"/>
            <a:endParaRPr lang="en-US" altLang="ko-KR" sz="1200" dirty="0" smtClean="0"/>
          </a:p>
          <a:p>
            <a:pPr fontAlgn="base"/>
            <a:endParaRPr lang="en-US" altLang="ko-KR" sz="1200" dirty="0" smtClean="0"/>
          </a:p>
          <a:p>
            <a:pPr fontAlgn="base">
              <a:buFont typeface="Wingdings" pitchFamily="2" charset="2"/>
              <a:buChar char="l"/>
            </a:pPr>
            <a:r>
              <a:rPr lang="en-US" altLang="ko-KR" sz="1400" dirty="0" smtClean="0"/>
              <a:t> </a:t>
            </a:r>
            <a:r>
              <a:rPr lang="ko-KR" altLang="en-US" sz="1400" dirty="0" smtClean="0"/>
              <a:t>권력과 선거 정치</a:t>
            </a:r>
            <a:endParaRPr lang="en-US" altLang="ko-KR" sz="1400" dirty="0" smtClean="0"/>
          </a:p>
          <a:p>
            <a:pPr fontAlgn="base"/>
            <a:endParaRPr lang="en-US" altLang="ko-KR" sz="1400" dirty="0" smtClean="0"/>
          </a:p>
          <a:p>
            <a:pPr fontAlgn="base"/>
            <a:r>
              <a:rPr lang="en-US" altLang="ko-KR" sz="1200" dirty="0" smtClean="0"/>
              <a:t>   </a:t>
            </a:r>
            <a:r>
              <a:rPr lang="ko-KR" altLang="en-US" sz="1200" dirty="0" smtClean="0"/>
              <a:t>승자독식의 노조정치 구조에서 권력을 둘러싼 갈등과 대립 격화</a:t>
            </a:r>
            <a:endParaRPr lang="en-US" altLang="ko-KR" sz="1200" dirty="0" smtClean="0"/>
          </a:p>
          <a:p>
            <a:pPr fontAlgn="base"/>
            <a:r>
              <a:rPr lang="en-US" altLang="ko-KR" sz="1200" dirty="0" smtClean="0"/>
              <a:t>  </a:t>
            </a:r>
          </a:p>
          <a:p>
            <a:pPr fontAlgn="base"/>
            <a:r>
              <a:rPr lang="en-US" altLang="ko-KR" sz="1200" i="1" dirty="0" smtClean="0"/>
              <a:t> “(</a:t>
            </a:r>
            <a:r>
              <a:rPr lang="ko-KR" altLang="en-US" sz="1200" i="1" dirty="0" smtClean="0"/>
              <a:t>정파가</a:t>
            </a:r>
            <a:r>
              <a:rPr lang="en-US" altLang="ko-KR" sz="1200" i="1" dirty="0" smtClean="0"/>
              <a:t>) </a:t>
            </a:r>
            <a:r>
              <a:rPr lang="ko-KR" altLang="en-US" sz="1200" i="1" dirty="0" smtClean="0"/>
              <a:t>대립을 부추기는 역할이 많았고</a:t>
            </a:r>
            <a:r>
              <a:rPr lang="en-US" altLang="ko-KR" sz="1200" i="1" dirty="0" smtClean="0"/>
              <a:t>, </a:t>
            </a:r>
            <a:r>
              <a:rPr lang="ko-KR" altLang="en-US" sz="1200" i="1" dirty="0" smtClean="0"/>
              <a:t>자기들의 정파를 </a:t>
            </a:r>
            <a:r>
              <a:rPr lang="ko-KR" altLang="en-US" sz="1200" i="1" dirty="0" err="1" smtClean="0"/>
              <a:t>유지할려고</a:t>
            </a:r>
            <a:r>
              <a:rPr lang="ko-KR" altLang="en-US" sz="1200" i="1" dirty="0" smtClean="0"/>
              <a:t> 하다 보니까</a:t>
            </a:r>
            <a:r>
              <a:rPr lang="en-US" altLang="ko-KR" sz="1200" i="1" dirty="0" smtClean="0"/>
              <a:t>. </a:t>
            </a:r>
            <a:r>
              <a:rPr lang="ko-KR" altLang="en-US" sz="1200" i="1" dirty="0" smtClean="0"/>
              <a:t>선거를 통해서 노조가 승자독식이다 보니 민주적인 훈련이</a:t>
            </a:r>
            <a:r>
              <a:rPr lang="en-US" altLang="ko-KR" sz="1200" i="1" dirty="0" smtClean="0"/>
              <a:t>.... </a:t>
            </a:r>
            <a:r>
              <a:rPr lang="ko-KR" altLang="en-US" sz="1200" i="1" dirty="0" smtClean="0"/>
              <a:t>권력을 나누는 훈련이 좀 적으니까</a:t>
            </a:r>
            <a:r>
              <a:rPr lang="en-US" altLang="ko-KR" sz="1200" i="1" dirty="0" smtClean="0"/>
              <a:t>. </a:t>
            </a:r>
            <a:r>
              <a:rPr lang="ko-KR" altLang="en-US" sz="1200" i="1" dirty="0" smtClean="0"/>
              <a:t>밀리면 안 된다고 생각하니까 치열하게 붙는 것 같아요</a:t>
            </a:r>
            <a:r>
              <a:rPr lang="en-US" altLang="ko-KR" sz="1200" i="1" dirty="0" smtClean="0"/>
              <a:t>. </a:t>
            </a:r>
            <a:r>
              <a:rPr lang="ko-KR" altLang="en-US" sz="1200" i="1" dirty="0" smtClean="0"/>
              <a:t>노동조합 권력이 제일 중요하니까 권력을 중심으로 하여 정파들이 재편되고 하니까</a:t>
            </a:r>
            <a:r>
              <a:rPr lang="en-US" altLang="ko-KR" sz="1200" i="1" dirty="0" smtClean="0"/>
              <a:t>”</a:t>
            </a:r>
            <a:endParaRPr lang="ko-KR" altLang="en-US" sz="1200" i="1" dirty="0" smtClean="0"/>
          </a:p>
          <a:p>
            <a:pPr fontAlgn="base"/>
            <a:endParaRPr lang="ko-KR" alt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460432" y="6309320"/>
            <a:ext cx="552600" cy="463749"/>
          </a:xfrm>
        </p:spPr>
        <p:txBody>
          <a:bodyPr anchor="ctr"/>
          <a:lstStyle/>
          <a:p>
            <a:pPr algn="ctr"/>
            <a:fld id="{9AD6612C-7206-4325-BB25-DD924C841FC0}" type="slidenum">
              <a:rPr lang="ko-KR" altLang="en-US" sz="1800" smtClean="0"/>
              <a:pPr algn="ctr"/>
              <a:t>19</a:t>
            </a:fld>
            <a:endParaRPr lang="ko-KR" altLang="en-US" sz="1800" dirty="0"/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7" name="제목 1"/>
          <p:cNvSpPr txBox="1">
            <a:spLocks/>
          </p:cNvSpPr>
          <p:nvPr/>
        </p:nvSpPr>
        <p:spPr>
          <a:xfrm>
            <a:off x="467544" y="1124744"/>
            <a:ext cx="8136904" cy="5472608"/>
          </a:xfrm>
          <a:prstGeom prst="rect">
            <a:avLst/>
          </a:prstGeom>
          <a:solidFill>
            <a:schemeClr val="bg2"/>
          </a:solidFill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ko-KR" alt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395536" y="908720"/>
            <a:ext cx="7920880" cy="2376264"/>
          </a:xfrm>
          <a:prstGeom prst="rect">
            <a:avLst/>
          </a:prstGeom>
          <a:solidFill>
            <a:schemeClr val="bg2"/>
          </a:solidFill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fontAlgn="base">
              <a:buFont typeface="Wingdings" pitchFamily="2" charset="2"/>
              <a:buChar char="l"/>
            </a:pPr>
            <a:r>
              <a:rPr lang="en-US" altLang="ko-KR" sz="1200" dirty="0" smtClean="0"/>
              <a:t> </a:t>
            </a:r>
            <a:r>
              <a:rPr lang="ko-KR" altLang="en-US" sz="1200" dirty="0" smtClean="0"/>
              <a:t>노조운동 내부의 정체성에 편승하고 있는 정파</a:t>
            </a:r>
            <a:endParaRPr lang="en-US" altLang="ko-KR" sz="1200" dirty="0" smtClean="0"/>
          </a:p>
          <a:p>
            <a:pPr fontAlgn="base"/>
            <a:r>
              <a:rPr lang="en-US" altLang="ko-KR" sz="1200" dirty="0" smtClean="0"/>
              <a:t>   </a:t>
            </a:r>
            <a:r>
              <a:rPr lang="ko-KR" altLang="en-US" sz="1200" dirty="0" smtClean="0"/>
              <a:t>정파가 정체성을 이끌어가는 점보다 형성된 정체성을 정치적으로 활용</a:t>
            </a:r>
            <a:endParaRPr lang="en-US" altLang="ko-KR" sz="1200" dirty="0" smtClean="0"/>
          </a:p>
          <a:p>
            <a:pPr fontAlgn="base">
              <a:buFont typeface="Wingdings" pitchFamily="2" charset="2"/>
              <a:buChar char="l"/>
            </a:pPr>
            <a:endParaRPr lang="en-US" altLang="ko-KR" sz="1200" dirty="0" smtClean="0"/>
          </a:p>
          <a:p>
            <a:pPr fontAlgn="base">
              <a:buFont typeface="Wingdings" pitchFamily="2" charset="2"/>
              <a:buChar char="l"/>
            </a:pPr>
            <a:r>
              <a:rPr lang="en-US" altLang="ko-KR" sz="1200" dirty="0" smtClean="0"/>
              <a:t> </a:t>
            </a:r>
            <a:r>
              <a:rPr lang="ko-KR" altLang="en-US" sz="1200" dirty="0" smtClean="0"/>
              <a:t>정체성 소통과 발전에 미치는 이중적인 효과</a:t>
            </a:r>
            <a:endParaRPr lang="en-US" altLang="ko-KR" sz="1200" dirty="0" smtClean="0"/>
          </a:p>
          <a:p>
            <a:pPr fontAlgn="base"/>
            <a:r>
              <a:rPr lang="en-US" altLang="ko-KR" sz="1200" dirty="0" smtClean="0"/>
              <a:t>   </a:t>
            </a:r>
            <a:r>
              <a:rPr lang="ko-KR" altLang="en-US" sz="1200" dirty="0" smtClean="0"/>
              <a:t>정체성 정형화와 소통의 활성화에 기여</a:t>
            </a:r>
            <a:endParaRPr lang="en-US" altLang="ko-KR" sz="1200" dirty="0" smtClean="0"/>
          </a:p>
          <a:p>
            <a:pPr fontAlgn="base"/>
            <a:r>
              <a:rPr lang="en-US" altLang="ko-KR" sz="1200" dirty="0" smtClean="0"/>
              <a:t>   </a:t>
            </a:r>
            <a:r>
              <a:rPr lang="ko-KR" altLang="en-US" sz="1200" dirty="0" smtClean="0"/>
              <a:t>정체성 경쟁과 소통을 통한 발전을 저해</a:t>
            </a:r>
            <a:endParaRPr lang="en-US" altLang="ko-KR" sz="1200" dirty="0" smtClean="0"/>
          </a:p>
          <a:p>
            <a:pPr fontAlgn="base"/>
            <a:r>
              <a:rPr lang="en-US" altLang="ko-KR" sz="1200" dirty="0" smtClean="0"/>
              <a:t> </a:t>
            </a:r>
          </a:p>
          <a:p>
            <a:pPr fontAlgn="base">
              <a:buFont typeface="Wingdings" pitchFamily="2" charset="2"/>
              <a:buChar char="l"/>
            </a:pPr>
            <a:r>
              <a:rPr lang="ko-KR" altLang="en-US" sz="1200" dirty="0" smtClean="0"/>
              <a:t> 내부정치의 목적으로 타자와의 차별화와 대립의 길</a:t>
            </a:r>
            <a:endParaRPr lang="en-US" altLang="ko-KR" sz="1200" dirty="0" smtClean="0"/>
          </a:p>
          <a:p>
            <a:pPr fontAlgn="base"/>
            <a:r>
              <a:rPr lang="en-US" altLang="ko-KR" sz="1200" dirty="0" smtClean="0"/>
              <a:t>   </a:t>
            </a:r>
            <a:r>
              <a:rPr lang="ko-KR" altLang="en-US" sz="1200" dirty="0" smtClean="0"/>
              <a:t>권력지향적인 집단화 경향</a:t>
            </a:r>
            <a:endParaRPr lang="en-US" altLang="ko-KR" sz="1200" dirty="0" smtClean="0"/>
          </a:p>
          <a:p>
            <a:pPr fontAlgn="base"/>
            <a:r>
              <a:rPr lang="en-US" altLang="ko-KR" sz="1200" dirty="0" smtClean="0"/>
              <a:t>   </a:t>
            </a:r>
            <a:r>
              <a:rPr lang="ko-KR" altLang="en-US" sz="1200" dirty="0" smtClean="0"/>
              <a:t>폐쇄적인 사업 방식</a:t>
            </a:r>
            <a:r>
              <a:rPr lang="en-US" altLang="ko-KR" sz="1200" dirty="0" smtClean="0"/>
              <a:t>    </a:t>
            </a:r>
          </a:p>
          <a:p>
            <a:pPr fontAlgn="base"/>
            <a:endParaRPr lang="en-US" altLang="ko-KR" sz="1200" dirty="0" smtClean="0"/>
          </a:p>
          <a:p>
            <a:pPr fontAlgn="base">
              <a:buFont typeface="Wingdings" pitchFamily="2" charset="2"/>
              <a:buChar char="l"/>
            </a:pPr>
            <a:r>
              <a:rPr lang="ko-KR" altLang="en-US" sz="1200" dirty="0" smtClean="0"/>
              <a:t> 노조운동 정체성의 경쟁보다는 세력 대립의 성격이 부각</a:t>
            </a:r>
            <a:endParaRPr lang="ko-KR" altLang="en-US" sz="1200" dirty="0"/>
          </a:p>
        </p:txBody>
      </p:sp>
      <p:sp>
        <p:nvSpPr>
          <p:cNvPr id="11" name="제목 1"/>
          <p:cNvSpPr txBox="1">
            <a:spLocks/>
          </p:cNvSpPr>
          <p:nvPr/>
        </p:nvSpPr>
        <p:spPr>
          <a:xfrm>
            <a:off x="395536" y="476672"/>
            <a:ext cx="5000660" cy="36004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정파조직과 노조운동 정체성</a:t>
            </a:r>
            <a:endParaRPr kumimoji="0" lang="ko-KR" alt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</p:txBody>
      </p:sp>
      <p:sp>
        <p:nvSpPr>
          <p:cNvPr id="12" name="제목 1"/>
          <p:cNvSpPr txBox="1">
            <a:spLocks/>
          </p:cNvSpPr>
          <p:nvPr/>
        </p:nvSpPr>
        <p:spPr>
          <a:xfrm>
            <a:off x="467544" y="3573016"/>
            <a:ext cx="5000660" cy="36004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정파와 노조운동 정체성 분화</a:t>
            </a:r>
            <a:endParaRPr kumimoji="0" lang="ko-KR" alt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</p:txBody>
      </p:sp>
      <p:sp>
        <p:nvSpPr>
          <p:cNvPr id="14" name="제목 1"/>
          <p:cNvSpPr txBox="1">
            <a:spLocks/>
          </p:cNvSpPr>
          <p:nvPr/>
        </p:nvSpPr>
        <p:spPr>
          <a:xfrm>
            <a:off x="395536" y="4077072"/>
            <a:ext cx="7920880" cy="2376264"/>
          </a:xfrm>
          <a:prstGeom prst="rect">
            <a:avLst/>
          </a:prstGeom>
          <a:solidFill>
            <a:schemeClr val="bg2"/>
          </a:solidFill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fontAlgn="base">
              <a:buFont typeface="Wingdings" pitchFamily="2" charset="2"/>
              <a:buChar char="l"/>
            </a:pPr>
            <a:r>
              <a:rPr lang="en-US" altLang="ko-KR" sz="1200" dirty="0" smtClean="0"/>
              <a:t> </a:t>
            </a:r>
            <a:r>
              <a:rPr lang="ko-KR" altLang="en-US" sz="1200" dirty="0" smtClean="0"/>
              <a:t>저항적 투쟁과 </a:t>
            </a:r>
            <a:r>
              <a:rPr lang="ko-KR" altLang="en-US" sz="1200" dirty="0" err="1" smtClean="0"/>
              <a:t>제도성</a:t>
            </a:r>
            <a:r>
              <a:rPr lang="ko-KR" altLang="en-US" sz="1200" dirty="0" smtClean="0"/>
              <a:t> 게임이 종합적으로 요구되는 상황</a:t>
            </a:r>
            <a:endParaRPr lang="en-US" altLang="ko-KR" sz="1200" dirty="0" smtClean="0"/>
          </a:p>
          <a:p>
            <a:pPr fontAlgn="base"/>
            <a:r>
              <a:rPr lang="en-US" altLang="ko-KR" sz="1200" dirty="0" smtClean="0"/>
              <a:t>   </a:t>
            </a:r>
            <a:r>
              <a:rPr lang="ko-KR" altLang="en-US" sz="1000" dirty="0" smtClean="0"/>
              <a:t>서로 대립되는 길이 아니라 상호 유기적으로 결합되는 전술 구사가 중요</a:t>
            </a:r>
            <a:endParaRPr lang="en-US" altLang="ko-KR" sz="1000" dirty="0" smtClean="0"/>
          </a:p>
          <a:p>
            <a:pPr fontAlgn="base"/>
            <a:endParaRPr lang="en-US" altLang="ko-KR" sz="1200" dirty="0" smtClean="0"/>
          </a:p>
          <a:p>
            <a:pPr fontAlgn="base">
              <a:buFont typeface="Wingdings" pitchFamily="2" charset="2"/>
              <a:buChar char="l"/>
            </a:pPr>
            <a:r>
              <a:rPr lang="en-US" altLang="ko-KR" sz="1200" dirty="0" smtClean="0"/>
              <a:t> </a:t>
            </a:r>
            <a:r>
              <a:rPr lang="ko-KR" altLang="en-US" sz="1200" dirty="0" err="1" smtClean="0"/>
              <a:t>생생성의</a:t>
            </a:r>
            <a:r>
              <a:rPr lang="ko-KR" altLang="en-US" sz="1200" dirty="0" smtClean="0"/>
              <a:t> 정치 실종</a:t>
            </a:r>
            <a:endParaRPr lang="en-US" altLang="ko-KR" sz="1200" dirty="0" smtClean="0"/>
          </a:p>
          <a:p>
            <a:pPr fontAlgn="base"/>
            <a:r>
              <a:rPr lang="en-US" altLang="ko-KR" sz="1200" dirty="0" smtClean="0"/>
              <a:t>   </a:t>
            </a:r>
            <a:r>
              <a:rPr lang="ko-KR" altLang="en-US" sz="1000" dirty="0" smtClean="0"/>
              <a:t>상생적 발전을 가로막고 있는 정파의 정치</a:t>
            </a:r>
            <a:r>
              <a:rPr lang="ko-KR" altLang="en-US" sz="1200" dirty="0" smtClean="0"/>
              <a:t>  </a:t>
            </a:r>
            <a:r>
              <a:rPr lang="en-US" altLang="ko-KR" sz="1200" dirty="0" smtClean="0"/>
              <a:t>  </a:t>
            </a:r>
          </a:p>
          <a:p>
            <a:pPr fontAlgn="base"/>
            <a:endParaRPr lang="en-US" altLang="ko-KR" sz="1200" dirty="0" smtClean="0"/>
          </a:p>
          <a:p>
            <a:pPr fontAlgn="base">
              <a:buFont typeface="Wingdings" pitchFamily="2" charset="2"/>
              <a:buChar char="l"/>
            </a:pPr>
            <a:r>
              <a:rPr lang="en-US" altLang="ko-KR" sz="1200" dirty="0" smtClean="0"/>
              <a:t> </a:t>
            </a:r>
            <a:r>
              <a:rPr lang="ko-KR" altLang="en-US" sz="1200" dirty="0" smtClean="0"/>
              <a:t>정략적 행위자</a:t>
            </a:r>
            <a:endParaRPr lang="en-US" altLang="ko-KR" sz="1200" dirty="0" smtClean="0"/>
          </a:p>
          <a:p>
            <a:pPr fontAlgn="base"/>
            <a:endParaRPr lang="en-US" altLang="ko-KR" sz="1200" dirty="0" smtClean="0"/>
          </a:p>
          <a:p>
            <a:pPr fontAlgn="base">
              <a:buFont typeface="Wingdings" pitchFamily="2" charset="2"/>
              <a:buChar char="l"/>
            </a:pPr>
            <a:endParaRPr lang="en-US" altLang="ko-KR" sz="1200" dirty="0" smtClean="0"/>
          </a:p>
          <a:p>
            <a:pPr fontAlgn="base">
              <a:buFont typeface="Wingdings" pitchFamily="2" charset="2"/>
              <a:buChar char="l"/>
            </a:pPr>
            <a:endParaRPr lang="ko-KR" altLang="en-US" sz="1200" dirty="0"/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539552" y="5877272"/>
            <a:ext cx="7776864" cy="576064"/>
          </a:xfrm>
          <a:prstGeom prst="rect">
            <a:avLst/>
          </a:prstGeom>
          <a:solidFill>
            <a:schemeClr val="bg2"/>
          </a:solidFill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fontAlgn="base"/>
            <a:r>
              <a:rPr lang="en-US" altLang="ko-KR" sz="1000" i="1" dirty="0" smtClean="0"/>
              <a:t>OO</a:t>
            </a:r>
            <a:r>
              <a:rPr lang="ko-KR" altLang="en-US" sz="1000" i="1" dirty="0" smtClean="0"/>
              <a:t>파라는 사람들이 주장하는 것과 우리가 주장하는 바는 다르지 않았다</a:t>
            </a:r>
            <a:r>
              <a:rPr lang="en-US" altLang="ko-KR" sz="1000" i="1" dirty="0" smtClean="0"/>
              <a:t>. </a:t>
            </a:r>
            <a:r>
              <a:rPr lang="ko-KR" altLang="en-US" sz="1000" i="1" dirty="0" smtClean="0"/>
              <a:t>그런데 저들은 왜 저러는가</a:t>
            </a:r>
            <a:r>
              <a:rPr lang="en-US" altLang="ko-KR" sz="1000" i="1" dirty="0" smtClean="0"/>
              <a:t>? OO</a:t>
            </a:r>
            <a:r>
              <a:rPr lang="ko-KR" altLang="en-US" sz="1000" i="1" dirty="0" smtClean="0"/>
              <a:t>파는 사실 패권 땜에 </a:t>
            </a:r>
            <a:r>
              <a:rPr lang="ko-KR" altLang="en-US" sz="1000" i="1" dirty="0" err="1" smtClean="0"/>
              <a:t>그런거요</a:t>
            </a:r>
            <a:r>
              <a:rPr lang="en-US" altLang="ko-KR" sz="1000" i="1" dirty="0" smtClean="0"/>
              <a:t>.....(</a:t>
            </a:r>
            <a:r>
              <a:rPr lang="ko-KR" altLang="en-US" sz="1000" i="1" dirty="0" smtClean="0"/>
              <a:t>중략</a:t>
            </a:r>
            <a:r>
              <a:rPr lang="en-US" altLang="ko-KR" sz="1000" i="1" dirty="0" smtClean="0"/>
              <a:t>)..... OO</a:t>
            </a:r>
            <a:r>
              <a:rPr lang="ko-KR" altLang="en-US" sz="1000" i="1" dirty="0" smtClean="0"/>
              <a:t>파들은 자신들의 </a:t>
            </a:r>
            <a:r>
              <a:rPr lang="ko-KR" altLang="en-US" sz="1000" i="1" dirty="0" err="1" smtClean="0"/>
              <a:t>뭐라그러나</a:t>
            </a:r>
            <a:r>
              <a:rPr lang="ko-KR" altLang="en-US" sz="1000" i="1" dirty="0" smtClean="0"/>
              <a:t> 영향력 확대를 위해서 써먹은 거예요</a:t>
            </a:r>
            <a:r>
              <a:rPr lang="en-US" altLang="ko-KR" sz="1000" i="1" dirty="0" smtClean="0"/>
              <a:t>. </a:t>
            </a:r>
            <a:r>
              <a:rPr lang="ko-KR" altLang="en-US" sz="1000" i="1" dirty="0" smtClean="0"/>
              <a:t>그 때 자신들의 영향력을 확대하고</a:t>
            </a:r>
            <a:r>
              <a:rPr lang="en-US" altLang="ko-KR" sz="1000" i="1" dirty="0" smtClean="0"/>
              <a:t>.... </a:t>
            </a:r>
            <a:r>
              <a:rPr lang="ko-KR" altLang="en-US" sz="1000" i="1" dirty="0" smtClean="0"/>
              <a:t>야비했던 거죠</a:t>
            </a:r>
            <a:endParaRPr lang="ko-KR" altLang="en-US" sz="1000" i="1" dirty="0"/>
          </a:p>
        </p:txBody>
      </p:sp>
      <p:sp>
        <p:nvSpPr>
          <p:cNvPr id="16" name="제목 1"/>
          <p:cNvSpPr txBox="1">
            <a:spLocks/>
          </p:cNvSpPr>
          <p:nvPr/>
        </p:nvSpPr>
        <p:spPr>
          <a:xfrm>
            <a:off x="0" y="0"/>
            <a:ext cx="2088232" cy="21602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rtlCol="0" anchor="ctr">
            <a:normAutofit lnSpcReduction="1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정파의 정치와 정체성</a:t>
            </a:r>
            <a:endParaRPr kumimoji="0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79512" y="1268761"/>
            <a:ext cx="8640960" cy="1872208"/>
          </a:xfrm>
        </p:spPr>
        <p:txBody>
          <a:bodyPr anchor="ctr">
            <a:normAutofit/>
          </a:bodyPr>
          <a:lstStyle/>
          <a:p>
            <a:pPr algn="ctr">
              <a:lnSpc>
                <a:spcPct val="200000"/>
              </a:lnSpc>
            </a:pPr>
            <a:r>
              <a:rPr lang="ko-KR" altLang="en-US" sz="2000" dirty="0" smtClean="0">
                <a:effectLst/>
                <a:latin typeface="나눔고딕 ExtraBold" pitchFamily="50" charset="-127"/>
                <a:ea typeface="나눔고딕 ExtraBold" pitchFamily="50" charset="-127"/>
              </a:rPr>
              <a:t>문제의식 </a:t>
            </a:r>
            <a:r>
              <a:rPr lang="en-US" altLang="ko-KR" sz="2000" dirty="0" smtClean="0">
                <a:effectLst/>
                <a:latin typeface="나눔고딕 ExtraBold" pitchFamily="50" charset="-127"/>
                <a:ea typeface="나눔고딕 ExtraBold" pitchFamily="50" charset="-127"/>
              </a:rPr>
              <a:t>/ </a:t>
            </a:r>
            <a:r>
              <a:rPr lang="ko-KR" altLang="en-US" sz="2000" dirty="0" smtClean="0">
                <a:effectLst/>
                <a:latin typeface="나눔고딕 ExtraBold" pitchFamily="50" charset="-127"/>
                <a:ea typeface="나눔고딕 ExtraBold" pitchFamily="50" charset="-127"/>
              </a:rPr>
              <a:t>이론적 틀 </a:t>
            </a:r>
            <a:r>
              <a:rPr lang="en-US" altLang="ko-KR" sz="2000" dirty="0" smtClean="0">
                <a:effectLst/>
                <a:latin typeface="나눔고딕 ExtraBold" pitchFamily="50" charset="-127"/>
                <a:ea typeface="나눔고딕 ExtraBold" pitchFamily="50" charset="-127"/>
              </a:rPr>
              <a:t>/ </a:t>
            </a:r>
            <a:r>
              <a:rPr lang="ko-KR" altLang="en-US" sz="2000" dirty="0" smtClean="0">
                <a:effectLst/>
                <a:latin typeface="나눔고딕 ExtraBold" pitchFamily="50" charset="-127"/>
                <a:ea typeface="나눔고딕 ExtraBold" pitchFamily="50" charset="-127"/>
              </a:rPr>
              <a:t>연구방법 </a:t>
            </a:r>
            <a:r>
              <a:rPr lang="en-US" altLang="ko-KR" sz="2000" dirty="0" smtClean="0">
                <a:effectLst/>
                <a:latin typeface="나눔고딕 ExtraBold" pitchFamily="50" charset="-127"/>
                <a:ea typeface="나눔고딕 ExtraBold" pitchFamily="50" charset="-127"/>
              </a:rPr>
              <a:t>/ </a:t>
            </a:r>
            <a:r>
              <a:rPr lang="ko-KR" altLang="en-US" sz="2000" dirty="0" smtClean="0">
                <a:effectLst/>
                <a:latin typeface="나눔고딕 ExtraBold" pitchFamily="50" charset="-127"/>
                <a:ea typeface="나눔고딕 ExtraBold" pitchFamily="50" charset="-127"/>
              </a:rPr>
              <a:t>자료</a:t>
            </a:r>
            <a:endParaRPr lang="ko-KR" altLang="en-US" sz="2000" dirty="0">
              <a:effectLst/>
              <a:latin typeface="나눔고딕 ExtraBold" pitchFamily="50" charset="-127"/>
              <a:ea typeface="나눔고딕 ExtraBold" pitchFamily="50" charset="-127"/>
            </a:endParaRPr>
          </a:p>
        </p:txBody>
      </p:sp>
      <p:sp>
        <p:nvSpPr>
          <p:cNvPr id="5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460432" y="6309320"/>
            <a:ext cx="552600" cy="463749"/>
          </a:xfrm>
        </p:spPr>
        <p:txBody>
          <a:bodyPr anchor="ctr"/>
          <a:lstStyle/>
          <a:p>
            <a:pPr algn="ctr"/>
            <a:fld id="{9AD6612C-7206-4325-BB25-DD924C841FC0}" type="slidenum">
              <a:rPr lang="ko-KR" altLang="en-US" sz="1800" smtClean="0"/>
              <a:pPr algn="ctr"/>
              <a:t>2</a:t>
            </a:fld>
            <a:endParaRPr lang="ko-KR" alt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79512" y="1268761"/>
            <a:ext cx="8640960" cy="1872208"/>
          </a:xfrm>
        </p:spPr>
        <p:txBody>
          <a:bodyPr anchor="ctr">
            <a:normAutofit/>
          </a:bodyPr>
          <a:lstStyle/>
          <a:p>
            <a:pPr algn="ctr">
              <a:lnSpc>
                <a:spcPct val="200000"/>
              </a:lnSpc>
            </a:pPr>
            <a:r>
              <a:rPr lang="ko-KR" altLang="en-US" sz="2000" dirty="0" smtClean="0">
                <a:effectLst/>
                <a:latin typeface="나눔고딕 ExtraBold" pitchFamily="50" charset="-127"/>
                <a:ea typeface="나눔고딕 ExtraBold" pitchFamily="50" charset="-127"/>
              </a:rPr>
              <a:t>정체성의  변동</a:t>
            </a:r>
            <a:endParaRPr lang="ko-KR" altLang="en-US" sz="2000" dirty="0">
              <a:effectLst/>
              <a:latin typeface="나눔고딕 ExtraBold" pitchFamily="50" charset="-127"/>
              <a:ea typeface="나눔고딕 ExtraBold" pitchFamily="50" charset="-127"/>
            </a:endParaRPr>
          </a:p>
        </p:txBody>
      </p:sp>
      <p:sp>
        <p:nvSpPr>
          <p:cNvPr id="5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460432" y="6309320"/>
            <a:ext cx="552600" cy="463749"/>
          </a:xfrm>
        </p:spPr>
        <p:txBody>
          <a:bodyPr anchor="ctr"/>
          <a:lstStyle/>
          <a:p>
            <a:pPr algn="ctr"/>
            <a:fld id="{9AD6612C-7206-4325-BB25-DD924C841FC0}" type="slidenum">
              <a:rPr lang="ko-KR" altLang="en-US" sz="1800" smtClean="0"/>
              <a:pPr algn="ctr"/>
              <a:t>20</a:t>
            </a:fld>
            <a:endParaRPr lang="ko-KR" alt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460432" y="6309320"/>
            <a:ext cx="552600" cy="463749"/>
          </a:xfrm>
        </p:spPr>
        <p:txBody>
          <a:bodyPr anchor="ctr"/>
          <a:lstStyle/>
          <a:p>
            <a:pPr algn="ctr"/>
            <a:fld id="{9AD6612C-7206-4325-BB25-DD924C841FC0}" type="slidenum">
              <a:rPr lang="ko-KR" altLang="en-US" sz="1800" smtClean="0"/>
              <a:pPr algn="ctr"/>
              <a:t>21</a:t>
            </a:fld>
            <a:endParaRPr lang="ko-KR" altLang="en-US" sz="1800" dirty="0"/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>
            <a:off x="467544" y="332656"/>
            <a:ext cx="5000660" cy="428628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 노조운동에 </a:t>
            </a:r>
            <a:r>
              <a:rPr lang="ko-KR" alt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명조"/>
                <a:ea typeface="맑은 고딕" pitchFamily="50" charset="-127"/>
                <a:cs typeface="+mj-cs"/>
              </a:rPr>
              <a:t>대한 인식</a:t>
            </a:r>
            <a:r>
              <a:rPr lang="en-US" altLang="ko-KR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명조"/>
                <a:ea typeface="맑은 고딕" pitchFamily="50" charset="-127"/>
                <a:cs typeface="+mj-cs"/>
              </a:rPr>
              <a:t>(</a:t>
            </a:r>
            <a:r>
              <a:rPr lang="ko-KR" alt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명조"/>
                <a:ea typeface="맑은 고딕" pitchFamily="50" charset="-127"/>
                <a:cs typeface="+mj-cs"/>
              </a:rPr>
              <a:t>정체성 표준</a:t>
            </a:r>
            <a:r>
              <a:rPr lang="en-US" altLang="ko-KR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명조"/>
                <a:ea typeface="맑은 고딕" pitchFamily="50" charset="-127"/>
                <a:cs typeface="+mj-cs"/>
              </a:rPr>
              <a:t>)</a:t>
            </a:r>
            <a:endParaRPr kumimoji="0" lang="ko-KR" alt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7" name="제목 1"/>
          <p:cNvSpPr txBox="1">
            <a:spLocks/>
          </p:cNvSpPr>
          <p:nvPr/>
        </p:nvSpPr>
        <p:spPr>
          <a:xfrm>
            <a:off x="467544" y="1124744"/>
            <a:ext cx="8136904" cy="5472608"/>
          </a:xfrm>
          <a:prstGeom prst="rect">
            <a:avLst/>
          </a:prstGeom>
          <a:solidFill>
            <a:schemeClr val="bg2"/>
          </a:solidFill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ko-KR" alt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</p:txBody>
      </p:sp>
      <p:graphicFrame>
        <p:nvGraphicFramePr>
          <p:cNvPr id="9" name="표 8"/>
          <p:cNvGraphicFramePr>
            <a:graphicFrameLocks noGrp="1"/>
          </p:cNvGraphicFramePr>
          <p:nvPr/>
        </p:nvGraphicFramePr>
        <p:xfrm>
          <a:off x="395536" y="1052736"/>
          <a:ext cx="7920880" cy="5024277"/>
        </p:xfrm>
        <a:graphic>
          <a:graphicData uri="http://schemas.openxmlformats.org/drawingml/2006/table">
            <a:tbl>
              <a:tblPr/>
              <a:tblGrid>
                <a:gridCol w="1512168"/>
                <a:gridCol w="3672408"/>
                <a:gridCol w="2736304"/>
              </a:tblGrid>
              <a:tr h="270100">
                <a:tc gridSpan="3"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30" dirty="0">
                        <a:solidFill>
                          <a:srgbClr val="000000"/>
                        </a:solidFill>
                      </a:endParaRPr>
                    </a:p>
                  </a:txBody>
                  <a:tcPr marL="11389" marR="11389" marT="3149" marB="3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50458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정파적 경향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1389" marR="11389" marT="3149" marB="314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전형적 사례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1389" marR="11389" marT="3149" marB="314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일탈적 사례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1389" marR="11389" marT="3149" marB="314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1864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현장파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1389" marR="11389" marT="3149" marB="314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 ▵자본주의 변혁투쟁</a:t>
                      </a:r>
                      <a:endParaRPr lang="en-US" altLang="ko-KR" sz="1400" kern="0" spc="-50" dirty="0" smtClean="0">
                        <a:solidFill>
                          <a:srgbClr val="000000"/>
                        </a:solidFill>
                        <a:latin typeface="나눔명조"/>
                        <a:ea typeface="+mn-ea"/>
                      </a:endParaRPr>
                    </a:p>
                    <a:p>
                      <a:pPr marL="0" marR="0" indent="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kern="0" spc="-50" dirty="0" smtClean="0">
                          <a:solidFill>
                            <a:srgbClr val="000000"/>
                          </a:solidFill>
                          <a:latin typeface="나눔명조"/>
                        </a:rPr>
                        <a:t> </a:t>
                      </a: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▵계급화</a:t>
                      </a:r>
                      <a:r>
                        <a:rPr lang="en-US" altLang="ko-KR" sz="1400" kern="0" spc="-50" dirty="0">
                          <a:solidFill>
                            <a:srgbClr val="000000"/>
                          </a:solidFill>
                          <a:latin typeface="나눔명조"/>
                        </a:rPr>
                        <a:t>·</a:t>
                      </a:r>
                      <a:r>
                        <a:rPr lang="ko-KR" altLang="en-US" sz="14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대중화 </a:t>
                      </a: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전략</a:t>
                      </a:r>
                      <a:r>
                        <a:rPr lang="en-US" altLang="ko-KR" sz="1400" kern="0" spc="-50" dirty="0" smtClean="0">
                          <a:solidFill>
                            <a:srgbClr val="000000"/>
                          </a:solidFill>
                          <a:latin typeface="나눔명조"/>
                        </a:rPr>
                        <a:t>, </a:t>
                      </a: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인간해방</a:t>
                      </a:r>
                      <a:endParaRPr lang="en-US" altLang="ko-KR" sz="1400" kern="0" spc="-50" dirty="0" smtClean="0">
                        <a:solidFill>
                          <a:srgbClr val="000000"/>
                        </a:solidFill>
                        <a:ea typeface="나눔명조"/>
                      </a:endParaRPr>
                    </a:p>
                    <a:p>
                      <a:pPr marL="0" marR="0" indent="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kern="0" spc="-50" dirty="0" smtClean="0">
                          <a:solidFill>
                            <a:srgbClr val="000000"/>
                          </a:solidFill>
                          <a:latin typeface="나눔명조"/>
                        </a:rPr>
                        <a:t> </a:t>
                      </a: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▵이념적 </a:t>
                      </a:r>
                      <a:r>
                        <a:rPr lang="ko-KR" altLang="en-US" sz="14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노선적 </a:t>
                      </a: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전투성</a:t>
                      </a:r>
                      <a:endParaRPr lang="en-US" altLang="ko-KR" sz="1400" kern="0" spc="-50" dirty="0" smtClean="0">
                        <a:solidFill>
                          <a:srgbClr val="000000"/>
                        </a:solidFill>
                        <a:latin typeface="나눔명조"/>
                        <a:ea typeface="+mn-ea"/>
                      </a:endParaRPr>
                    </a:p>
                    <a:p>
                      <a:pPr marL="0" marR="0" indent="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kern="0" spc="-50" dirty="0" smtClean="0">
                          <a:solidFill>
                            <a:srgbClr val="000000"/>
                          </a:solidFill>
                          <a:latin typeface="나눔명조"/>
                        </a:rPr>
                        <a:t> </a:t>
                      </a: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▵투쟁은 </a:t>
                      </a:r>
                      <a:r>
                        <a:rPr lang="ko-KR" altLang="en-US" sz="14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민주노조운동의 </a:t>
                      </a: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정신</a:t>
                      </a:r>
                      <a:endParaRPr lang="en-US" altLang="ko-KR" sz="1400" kern="0" spc="-50" dirty="0" smtClean="0">
                        <a:solidFill>
                          <a:srgbClr val="000000"/>
                        </a:solidFill>
                        <a:ea typeface="나눔명조"/>
                      </a:endParaRPr>
                    </a:p>
                    <a:p>
                      <a:pPr marL="0" marR="0" indent="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kern="0" spc="-50" dirty="0" smtClean="0">
                          <a:solidFill>
                            <a:srgbClr val="000000"/>
                          </a:solidFill>
                          <a:latin typeface="나눔명조"/>
                        </a:rPr>
                        <a:t> </a:t>
                      </a: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▵투쟁은 </a:t>
                      </a:r>
                      <a:r>
                        <a:rPr lang="ko-KR" altLang="en-US" sz="14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철학의 </a:t>
                      </a: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문제</a:t>
                      </a:r>
                      <a:endParaRPr lang="ko-KR" altLang="en-US" sz="14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11389" marR="11389" marT="3149" marB="314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 ▵오로지 </a:t>
                      </a:r>
                      <a:r>
                        <a:rPr lang="ko-KR" altLang="en-US" sz="14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투쟁이 있을 </a:t>
                      </a: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뿐</a:t>
                      </a:r>
                      <a:endParaRPr lang="en-US" altLang="ko-KR" sz="1400" kern="0" spc="-50" dirty="0" smtClean="0">
                        <a:solidFill>
                          <a:srgbClr val="000000"/>
                        </a:solidFill>
                        <a:ea typeface="나눔명조"/>
                      </a:endParaRPr>
                    </a:p>
                    <a:p>
                      <a:pPr marL="0" marR="0" indent="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▵</a:t>
                      </a:r>
                      <a:r>
                        <a:rPr lang="en-US" altLang="ko-KR" sz="1400" kern="0" spc="-50" dirty="0" smtClean="0">
                          <a:solidFill>
                            <a:srgbClr val="000000"/>
                          </a:solidFill>
                          <a:latin typeface="나눔명조"/>
                        </a:rPr>
                        <a:t>87</a:t>
                      </a:r>
                      <a:r>
                        <a:rPr lang="ko-KR" altLang="en-US" sz="14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년의 정신은 </a:t>
                      </a: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저항</a:t>
                      </a:r>
                      <a:endParaRPr lang="ko-KR" altLang="en-US" sz="14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11389" marR="11389" marT="3149" marB="314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0160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국민파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1389" marR="11389" marT="3149" marB="314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 ▵제도 </a:t>
                      </a:r>
                      <a:r>
                        <a:rPr lang="ko-KR" altLang="en-US" sz="14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중심의 </a:t>
                      </a: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사업</a:t>
                      </a:r>
                      <a:endParaRPr lang="en-US" altLang="ko-KR" sz="1400" kern="0" spc="-50" dirty="0" smtClean="0">
                        <a:solidFill>
                          <a:srgbClr val="000000"/>
                        </a:solidFill>
                        <a:ea typeface="나눔명조"/>
                      </a:endParaRPr>
                    </a:p>
                    <a:p>
                      <a:pPr marL="0" marR="0" indent="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kern="0" spc="-50" dirty="0" smtClean="0">
                          <a:solidFill>
                            <a:srgbClr val="000000"/>
                          </a:solidFill>
                          <a:latin typeface="나눔명조"/>
                        </a:rPr>
                        <a:t> </a:t>
                      </a: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▵현실에서 </a:t>
                      </a:r>
                      <a:r>
                        <a:rPr lang="ko-KR" altLang="en-US" sz="14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가능한 구호나 </a:t>
                      </a: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요구</a:t>
                      </a:r>
                      <a:endParaRPr lang="en-US" altLang="ko-KR" sz="1400" kern="0" spc="-50" dirty="0" smtClean="0">
                        <a:solidFill>
                          <a:srgbClr val="000000"/>
                        </a:solidFill>
                        <a:ea typeface="나눔명조"/>
                      </a:endParaRPr>
                    </a:p>
                    <a:p>
                      <a:pPr marL="0" marR="0" indent="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kern="0" spc="-50" dirty="0" smtClean="0">
                          <a:solidFill>
                            <a:srgbClr val="000000"/>
                          </a:solidFill>
                          <a:latin typeface="나눔명조"/>
                        </a:rPr>
                        <a:t> </a:t>
                      </a: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▵조직화와 </a:t>
                      </a:r>
                      <a:r>
                        <a:rPr lang="ko-KR" altLang="en-US" sz="14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노동자 세력화를 </a:t>
                      </a: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목표</a:t>
                      </a:r>
                      <a:endParaRPr lang="en-US" altLang="ko-KR" sz="1400" kern="0" spc="-50" dirty="0" smtClean="0">
                        <a:solidFill>
                          <a:srgbClr val="000000"/>
                        </a:solidFill>
                        <a:ea typeface="나눔명조"/>
                      </a:endParaRPr>
                    </a:p>
                    <a:p>
                      <a:pPr marL="0" marR="0" indent="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kern="0" spc="-50" dirty="0" smtClean="0">
                          <a:solidFill>
                            <a:srgbClr val="000000"/>
                          </a:solidFill>
                          <a:latin typeface="나눔명조"/>
                        </a:rPr>
                        <a:t> </a:t>
                      </a: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▵무조건적인 </a:t>
                      </a:r>
                      <a:r>
                        <a:rPr lang="ko-KR" altLang="en-US" sz="14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투쟁 </a:t>
                      </a: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반대</a:t>
                      </a:r>
                      <a:endParaRPr lang="en-US" altLang="ko-KR" sz="1400" kern="0" spc="-50" dirty="0" smtClean="0">
                        <a:solidFill>
                          <a:srgbClr val="000000"/>
                        </a:solidFill>
                        <a:ea typeface="나눔명조"/>
                      </a:endParaRPr>
                    </a:p>
                    <a:p>
                      <a:pPr marL="0" marR="0" indent="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kern="0" spc="-50" dirty="0" smtClean="0">
                          <a:solidFill>
                            <a:srgbClr val="000000"/>
                          </a:solidFill>
                          <a:latin typeface="나눔명조"/>
                        </a:rPr>
                        <a:t> </a:t>
                      </a: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▵대중적 </a:t>
                      </a:r>
                      <a:r>
                        <a:rPr lang="ko-KR" altLang="en-US" sz="14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사회개혁 </a:t>
                      </a: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투쟁</a:t>
                      </a:r>
                      <a:endParaRPr lang="ko-KR" altLang="en-US" sz="14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11389" marR="11389" marT="3149" marB="314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 ▵공생의 사회건설</a:t>
                      </a:r>
                      <a:endParaRPr lang="ko-KR" altLang="en-US" sz="14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11389" marR="11389" marT="3149" marB="314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4104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중앙파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1389" marR="11389" marT="3149" marB="314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 ▵현실적 </a:t>
                      </a:r>
                      <a:r>
                        <a:rPr lang="ko-KR" altLang="en-US" sz="14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조건에 따른 투쟁과 교섭 </a:t>
                      </a: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조합</a:t>
                      </a:r>
                      <a:endParaRPr lang="ko-KR" altLang="en-US" sz="14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11389" marR="11389" marT="3149" marB="314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 ▵실사구시</a:t>
                      </a:r>
                      <a:endParaRPr lang="ko-KR" altLang="en-US" sz="14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11389" marR="11389" marT="3149" marB="314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9135">
                <a:tc gridSpan="3">
                  <a:txBody>
                    <a:bodyPr/>
                    <a:lstStyle/>
                    <a:p>
                      <a:pPr marL="0" marR="0" indent="-167640" algn="just" fontAlgn="base" latinLnBrk="1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ko-KR" altLang="en-US" sz="1400" kern="0" spc="-20" dirty="0">
                        <a:solidFill>
                          <a:srgbClr val="000000"/>
                        </a:solidFill>
                      </a:endParaRPr>
                    </a:p>
                  </a:txBody>
                  <a:tcPr marL="11389" marR="11389" marT="3149" marB="3149" anchor="ctr">
                    <a:lnL>
                      <a:noFill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제목 1"/>
          <p:cNvSpPr txBox="1">
            <a:spLocks/>
          </p:cNvSpPr>
          <p:nvPr/>
        </p:nvSpPr>
        <p:spPr>
          <a:xfrm>
            <a:off x="0" y="0"/>
            <a:ext cx="2088232" cy="21602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rtlCol="0" anchor="ctr">
            <a:normAutofit lnSpcReduction="1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정체성의변동</a:t>
            </a:r>
            <a:endParaRPr kumimoji="0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460432" y="6309320"/>
            <a:ext cx="552600" cy="463749"/>
          </a:xfrm>
        </p:spPr>
        <p:txBody>
          <a:bodyPr anchor="ctr"/>
          <a:lstStyle/>
          <a:p>
            <a:pPr algn="ctr"/>
            <a:fld id="{9AD6612C-7206-4325-BB25-DD924C841FC0}" type="slidenum">
              <a:rPr lang="ko-KR" altLang="en-US" sz="1800" smtClean="0"/>
              <a:pPr algn="ctr"/>
              <a:t>22</a:t>
            </a:fld>
            <a:endParaRPr lang="ko-KR" altLang="en-US" sz="1800" dirty="0"/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>
            <a:off x="467544" y="332656"/>
            <a:ext cx="5000660" cy="428628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 노조운동에 대한 의미지각</a:t>
            </a:r>
            <a:endParaRPr kumimoji="0" lang="ko-KR" alt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</p:txBody>
      </p:sp>
      <p:sp>
        <p:nvSpPr>
          <p:cNvPr id="7" name="제목 1"/>
          <p:cNvSpPr txBox="1">
            <a:spLocks/>
          </p:cNvSpPr>
          <p:nvPr/>
        </p:nvSpPr>
        <p:spPr>
          <a:xfrm>
            <a:off x="467544" y="1124744"/>
            <a:ext cx="8136904" cy="5472608"/>
          </a:xfrm>
          <a:prstGeom prst="rect">
            <a:avLst/>
          </a:prstGeom>
          <a:solidFill>
            <a:schemeClr val="bg2"/>
          </a:solidFill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ko-KR" alt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</p:txBody>
      </p:sp>
      <p:graphicFrame>
        <p:nvGraphicFramePr>
          <p:cNvPr id="9" name="표 8"/>
          <p:cNvGraphicFramePr>
            <a:graphicFrameLocks noGrp="1"/>
          </p:cNvGraphicFramePr>
          <p:nvPr/>
        </p:nvGraphicFramePr>
        <p:xfrm>
          <a:off x="395536" y="-1539552"/>
          <a:ext cx="8136902" cy="6408712"/>
        </p:xfrm>
        <a:graphic>
          <a:graphicData uri="http://schemas.openxmlformats.org/drawingml/2006/table">
            <a:tbl>
              <a:tblPr/>
              <a:tblGrid>
                <a:gridCol w="1512168"/>
                <a:gridCol w="2952328"/>
                <a:gridCol w="3672406"/>
              </a:tblGrid>
              <a:tr h="2659818">
                <a:tc gridSpan="3"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9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30" dirty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501948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정파적 경향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전형적 사례</a:t>
                      </a:r>
                      <a:endParaRPr lang="ko-KR" altLang="en-US" sz="14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일탈적 사례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5172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현장파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 ▵교섭은 백기투항</a:t>
                      </a:r>
                      <a:endParaRPr lang="en-US" altLang="ko-KR" sz="1400" kern="0" spc="-50" dirty="0" smtClean="0">
                        <a:solidFill>
                          <a:srgbClr val="000000"/>
                        </a:solidFill>
                        <a:ea typeface="나눔명조"/>
                      </a:endParaRPr>
                    </a:p>
                    <a:p>
                      <a:pPr marL="0" marR="0" indent="0" algn="just" fontAlgn="base" latinLnBrk="1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kern="0" spc="-50" dirty="0" smtClean="0">
                          <a:solidFill>
                            <a:srgbClr val="000000"/>
                          </a:solidFill>
                          <a:latin typeface="나눔명조"/>
                        </a:rPr>
                        <a:t> </a:t>
                      </a: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▵약자를 </a:t>
                      </a:r>
                      <a:r>
                        <a:rPr lang="ko-KR" altLang="en-US" sz="14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위한 </a:t>
                      </a: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투쟁</a:t>
                      </a:r>
                      <a:endParaRPr lang="en-US" altLang="ko-KR" sz="1400" kern="0" spc="-50" dirty="0" smtClean="0">
                        <a:solidFill>
                          <a:srgbClr val="000000"/>
                        </a:solidFill>
                        <a:ea typeface="나눔명조"/>
                      </a:endParaRPr>
                    </a:p>
                    <a:p>
                      <a:pPr marL="0" marR="0" indent="0" algn="just" fontAlgn="base" latinLnBrk="1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 </a:t>
                      </a: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▵자본주의 </a:t>
                      </a:r>
                      <a:r>
                        <a:rPr lang="ko-KR" altLang="en-US" sz="14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변혁운동 </a:t>
                      </a: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세력</a:t>
                      </a:r>
                      <a:endParaRPr lang="en-US" altLang="ko-KR" sz="1400" kern="0" spc="-50" dirty="0" smtClean="0">
                        <a:solidFill>
                          <a:srgbClr val="000000"/>
                        </a:solidFill>
                        <a:ea typeface="나눔명조"/>
                      </a:endParaRPr>
                    </a:p>
                    <a:p>
                      <a:pPr marL="0" marR="0" indent="0" algn="just" fontAlgn="base" latinLnBrk="1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 ▵인간해방</a:t>
                      </a:r>
                      <a:endParaRPr lang="en-US" altLang="ko-KR" sz="1400" kern="0" spc="-50" dirty="0" smtClean="0">
                        <a:solidFill>
                          <a:srgbClr val="000000"/>
                        </a:solidFill>
                        <a:ea typeface="나눔명조"/>
                      </a:endParaRPr>
                    </a:p>
                    <a:p>
                      <a:pPr marL="0" marR="0" indent="0" algn="just" fontAlgn="base" latinLnBrk="1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 </a:t>
                      </a: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▵함께 </a:t>
                      </a:r>
                      <a:r>
                        <a:rPr lang="ko-KR" altLang="en-US" sz="14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사는 세상 </a:t>
                      </a: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건설</a:t>
                      </a:r>
                      <a:r>
                        <a:rPr lang="en-US" altLang="ko-KR" sz="1400" kern="0" spc="-50" dirty="0" smtClean="0">
                          <a:solidFill>
                            <a:srgbClr val="000000"/>
                          </a:solidFill>
                          <a:latin typeface="나눔명조"/>
                        </a:rPr>
                        <a:t> </a:t>
                      </a:r>
                      <a:endParaRPr lang="ko-KR" altLang="en-US" sz="14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 ▵좌파는 </a:t>
                      </a:r>
                      <a:r>
                        <a:rPr lang="ko-KR" altLang="en-US" sz="14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대중과는 먼 </a:t>
                      </a: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거리</a:t>
                      </a:r>
                      <a:endParaRPr lang="en-US" altLang="ko-KR" sz="1400" kern="0" spc="-50" dirty="0" smtClean="0">
                        <a:solidFill>
                          <a:srgbClr val="000000"/>
                        </a:solidFill>
                        <a:ea typeface="나눔명조"/>
                      </a:endParaRPr>
                    </a:p>
                    <a:p>
                      <a:pPr marL="0" marR="0" indent="0" algn="just" fontAlgn="base" latinLnBrk="1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kern="0" spc="-50" dirty="0" smtClean="0">
                          <a:solidFill>
                            <a:srgbClr val="000000"/>
                          </a:solidFill>
                          <a:latin typeface="나눔명조"/>
                        </a:rPr>
                        <a:t> </a:t>
                      </a: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▵좌파적 </a:t>
                      </a:r>
                      <a:r>
                        <a:rPr lang="ko-KR" altLang="en-US" sz="14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경향은 사회와의 관계적 의미 </a:t>
                      </a: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상실</a:t>
                      </a:r>
                      <a:endParaRPr lang="en-US" altLang="ko-KR" sz="1400" kern="0" spc="-50" dirty="0" smtClean="0">
                        <a:solidFill>
                          <a:srgbClr val="000000"/>
                        </a:solidFill>
                        <a:ea typeface="나눔명조"/>
                      </a:endParaRPr>
                    </a:p>
                    <a:p>
                      <a:pPr marL="0" marR="0" indent="0" algn="just" fontAlgn="base" latinLnBrk="1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 </a:t>
                      </a: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▵정직하지 않다</a:t>
                      </a:r>
                      <a:endParaRPr lang="ko-KR" altLang="en-US" sz="14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1774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국민파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▵무조건적인 </a:t>
                      </a:r>
                      <a:r>
                        <a:rPr lang="ko-KR" altLang="en-US" sz="14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투쟁은 </a:t>
                      </a: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한풀이</a:t>
                      </a:r>
                      <a:endParaRPr lang="en-US" altLang="ko-KR" sz="1400" kern="0" spc="-50" dirty="0" smtClean="0">
                        <a:solidFill>
                          <a:srgbClr val="000000"/>
                        </a:solidFill>
                        <a:ea typeface="나눔명조"/>
                      </a:endParaRPr>
                    </a:p>
                    <a:p>
                      <a:pPr marL="0" marR="0" indent="0" algn="just" fontAlgn="base" latinLnBrk="1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▵국민대중과 </a:t>
                      </a:r>
                      <a:r>
                        <a:rPr lang="ko-KR" altLang="en-US" sz="14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함께하는 </a:t>
                      </a: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운동</a:t>
                      </a:r>
                      <a:endParaRPr lang="ko-KR" altLang="en-US" sz="14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 ▵노조운동은 천덕꾸러기</a:t>
                      </a:r>
                      <a:endParaRPr lang="en-US" altLang="ko-KR" sz="1400" kern="0" spc="-50" dirty="0" smtClean="0">
                        <a:solidFill>
                          <a:srgbClr val="000000"/>
                        </a:solidFill>
                        <a:ea typeface="나눔명조"/>
                      </a:endParaRPr>
                    </a:p>
                    <a:p>
                      <a:pPr marL="0" marR="0" indent="0" algn="just" fontAlgn="base" latinLnBrk="1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 ▵객관적이고 </a:t>
                      </a:r>
                      <a:r>
                        <a:rPr lang="ko-KR" altLang="en-US" sz="14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현실적인 거시적 인식 </a:t>
                      </a: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결여</a:t>
                      </a:r>
                      <a:endParaRPr lang="en-US" altLang="ko-KR" sz="1400" kern="0" spc="-50" dirty="0" smtClean="0">
                        <a:solidFill>
                          <a:srgbClr val="000000"/>
                        </a:solidFill>
                        <a:ea typeface="나눔명조"/>
                      </a:endParaRPr>
                    </a:p>
                    <a:p>
                      <a:pPr marL="0" marR="0" indent="0" algn="just" fontAlgn="base" latinLnBrk="1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 ▵자신을 </a:t>
                      </a:r>
                      <a:r>
                        <a:rPr lang="ko-KR" altLang="en-US" sz="14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부정할 줄 모르는 </a:t>
                      </a: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경직성</a:t>
                      </a:r>
                      <a:endParaRPr lang="ko-KR" altLang="en-US" sz="14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2700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altLang="ko-KR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/>
                <a:ea typeface="굴림" pitchFamily="50" charset="-127"/>
                <a:cs typeface="굴림" pitchFamily="50" charset="-127"/>
              </a:rPr>
              <a:t> </a:t>
            </a:r>
            <a:r>
              <a:rPr kumimoji="1" lang="ko-KR" altLang="ko-KR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굴림" pitchFamily="50" charset="-127"/>
                <a:ea typeface="굴림" pitchFamily="50" charset="-127"/>
                <a:cs typeface="굴림" pitchFamily="50" charset="-127"/>
              </a:rPr>
              <a:t> </a:t>
            </a:r>
            <a:endParaRPr kumimoji="1" lang="ko-KR" altLang="ko-KR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  <a:p>
            <a:pPr marL="0" marR="0" lvl="0" indent="127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395536" y="5301208"/>
            <a:ext cx="8136904" cy="360040"/>
          </a:xfrm>
          <a:prstGeom prst="rect">
            <a:avLst/>
          </a:prstGeom>
          <a:solidFill>
            <a:schemeClr val="bg2"/>
          </a:solidFill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fontAlgn="base"/>
            <a:r>
              <a:rPr lang="en-US" altLang="ko-KR" sz="1200" dirty="0" smtClean="0"/>
              <a:t>“</a:t>
            </a:r>
            <a:r>
              <a:rPr lang="ko-KR" altLang="en-US" sz="1200" dirty="0" smtClean="0"/>
              <a:t>우리 한풀이 투쟁하는 것 아닌가 하는 이야기도 많았다</a:t>
            </a:r>
            <a:r>
              <a:rPr lang="en-US" altLang="ko-KR" sz="1200" dirty="0" smtClean="0"/>
              <a:t>.”</a:t>
            </a:r>
            <a:endParaRPr lang="ko-KR" altLang="en-US" sz="1200" dirty="0"/>
          </a:p>
        </p:txBody>
      </p:sp>
      <p:sp>
        <p:nvSpPr>
          <p:cNvPr id="11" name="제목 1"/>
          <p:cNvSpPr txBox="1">
            <a:spLocks/>
          </p:cNvSpPr>
          <p:nvPr/>
        </p:nvSpPr>
        <p:spPr>
          <a:xfrm>
            <a:off x="395536" y="5805264"/>
            <a:ext cx="8136904" cy="360040"/>
          </a:xfrm>
          <a:prstGeom prst="rect">
            <a:avLst/>
          </a:prstGeom>
          <a:solidFill>
            <a:schemeClr val="bg2"/>
          </a:solidFill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fontAlgn="base"/>
            <a:r>
              <a:rPr lang="ko-KR" altLang="en-US" sz="1200" dirty="0" smtClean="0"/>
              <a:t>“보수언론들이 </a:t>
            </a:r>
            <a:r>
              <a:rPr lang="en-US" altLang="ko-KR" sz="1200" dirty="0" smtClean="0"/>
              <a:t>...(</a:t>
            </a:r>
            <a:r>
              <a:rPr lang="ko-KR" altLang="en-US" sz="1200" dirty="0" smtClean="0"/>
              <a:t>중략</a:t>
            </a:r>
            <a:r>
              <a:rPr lang="en-US" altLang="ko-KR" sz="1200" dirty="0" smtClean="0"/>
              <a:t>)... </a:t>
            </a:r>
            <a:r>
              <a:rPr lang="ko-KR" altLang="en-US" sz="1200" dirty="0" err="1" smtClean="0"/>
              <a:t>백기들고</a:t>
            </a:r>
            <a:r>
              <a:rPr lang="ko-KR" altLang="en-US" sz="1200" dirty="0" smtClean="0"/>
              <a:t> 들어왔다고 할 것이다”</a:t>
            </a:r>
            <a:endParaRPr lang="ko-KR" altLang="en-US" sz="1200" dirty="0"/>
          </a:p>
        </p:txBody>
      </p:sp>
      <p:sp>
        <p:nvSpPr>
          <p:cNvPr id="12" name="제목 1"/>
          <p:cNvSpPr txBox="1">
            <a:spLocks/>
          </p:cNvSpPr>
          <p:nvPr/>
        </p:nvSpPr>
        <p:spPr>
          <a:xfrm>
            <a:off x="0" y="0"/>
            <a:ext cx="2088232" cy="21602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rtlCol="0" anchor="ctr">
            <a:normAutofit lnSpcReduction="1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정체성의변동</a:t>
            </a:r>
            <a:endParaRPr kumimoji="0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460432" y="6309320"/>
            <a:ext cx="552600" cy="463749"/>
          </a:xfrm>
        </p:spPr>
        <p:txBody>
          <a:bodyPr anchor="ctr"/>
          <a:lstStyle/>
          <a:p>
            <a:pPr algn="ctr"/>
            <a:fld id="{9AD6612C-7206-4325-BB25-DD924C841FC0}" type="slidenum">
              <a:rPr lang="ko-KR" altLang="en-US" sz="1800" smtClean="0"/>
              <a:pPr algn="ctr"/>
              <a:t>23</a:t>
            </a:fld>
            <a:endParaRPr lang="ko-KR" altLang="en-US" sz="1800" dirty="0"/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>
            <a:off x="467544" y="332656"/>
            <a:ext cx="5000660" cy="428628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 정체성 표준</a:t>
            </a:r>
            <a:r>
              <a:rPr kumimoji="0" lang="en-US" altLang="ko-K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-</a:t>
            </a:r>
            <a:r>
              <a:rPr kumimoji="0" lang="ko-KR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의미지각</a:t>
            </a:r>
            <a:r>
              <a:rPr kumimoji="0" lang="en-US" altLang="ko-K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-</a:t>
            </a:r>
            <a:r>
              <a:rPr kumimoji="0" lang="ko-KR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행위</a:t>
            </a:r>
            <a:endParaRPr kumimoji="0" lang="ko-KR" alt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</p:txBody>
      </p:sp>
      <p:sp>
        <p:nvSpPr>
          <p:cNvPr id="7" name="제목 1"/>
          <p:cNvSpPr txBox="1">
            <a:spLocks/>
          </p:cNvSpPr>
          <p:nvPr/>
        </p:nvSpPr>
        <p:spPr>
          <a:xfrm>
            <a:off x="467544" y="1124744"/>
            <a:ext cx="8136904" cy="5472608"/>
          </a:xfrm>
          <a:prstGeom prst="rect">
            <a:avLst/>
          </a:prstGeom>
          <a:solidFill>
            <a:schemeClr val="bg2"/>
          </a:solidFill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ko-KR" alt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467544" y="1124744"/>
          <a:ext cx="7992886" cy="4311038"/>
        </p:xfrm>
        <a:graphic>
          <a:graphicData uri="http://schemas.openxmlformats.org/drawingml/2006/table">
            <a:tbl>
              <a:tblPr/>
              <a:tblGrid>
                <a:gridCol w="1512167"/>
                <a:gridCol w="2232248"/>
                <a:gridCol w="2167015"/>
                <a:gridCol w="2081456"/>
              </a:tblGrid>
              <a:tr h="446496">
                <a:tc gridSpan="4"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30" dirty="0">
                        <a:solidFill>
                          <a:srgbClr val="000000"/>
                        </a:solidFill>
                      </a:endParaRPr>
                    </a:p>
                  </a:txBody>
                  <a:tcPr marL="18827" marR="18827" marT="5205" marB="520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411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정파적 경향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8827" marR="18827" marT="5205" marB="520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정체성 표준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8827" marR="18827" marT="5205" marB="520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의미지각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8827" marR="18827" marT="5205" marB="520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행위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8827" marR="18827" marT="5205" marB="520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5719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현장파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8827" marR="18827" marT="5205" marB="520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4300" marR="0" indent="-11430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▵노조운동이 </a:t>
                      </a:r>
                      <a:r>
                        <a:rPr lang="ko-KR" altLang="en-US" sz="1400" kern="0" spc="-50" dirty="0" err="1">
                          <a:solidFill>
                            <a:srgbClr val="000000"/>
                          </a:solidFill>
                          <a:ea typeface="나눔명조"/>
                        </a:rPr>
                        <a:t>지켜야할</a:t>
                      </a:r>
                      <a:r>
                        <a:rPr lang="ko-KR" altLang="en-US" sz="14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 정신은 저항적인 투쟁 </a:t>
                      </a:r>
                      <a:endParaRPr lang="ko-KR" altLang="en-US" sz="14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18827" marR="18827" marT="5205" marB="520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4300" marR="0" indent="-11430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▵노동자를 위해 투쟁하는 </a:t>
                      </a: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조직</a:t>
                      </a:r>
                      <a:endParaRPr lang="en-US" altLang="ko-KR" sz="1400" kern="0" spc="-50" dirty="0" smtClean="0">
                        <a:solidFill>
                          <a:srgbClr val="000000"/>
                        </a:solidFill>
                        <a:ea typeface="나눔명조"/>
                      </a:endParaRPr>
                    </a:p>
                    <a:p>
                      <a:pPr marL="114300" marR="0" indent="-11430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 dirty="0">
                        <a:solidFill>
                          <a:srgbClr val="000000"/>
                        </a:solidFill>
                      </a:endParaRPr>
                    </a:p>
                    <a:p>
                      <a:pPr marL="114300" marR="0" indent="-11430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▵교섭 참여는 백기 투항</a:t>
                      </a:r>
                      <a:endParaRPr lang="ko-KR" altLang="en-US" sz="14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18827" marR="18827" marT="5205" marB="520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4300" marR="0" indent="-11430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▵비타협적인 투쟁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8827" marR="18827" marT="5205" marB="520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18373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국민파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8827" marR="18827" marT="5205" marB="520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4300" marR="0" indent="-11430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▵조직화</a:t>
                      </a:r>
                      <a:r>
                        <a:rPr lang="en-US" altLang="ko-KR" sz="1400" kern="0" spc="-50">
                          <a:solidFill>
                            <a:srgbClr val="000000"/>
                          </a:solidFill>
                          <a:latin typeface="나눔명조"/>
                        </a:rPr>
                        <a:t>·</a:t>
                      </a: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세력화</a:t>
                      </a:r>
                      <a:r>
                        <a:rPr lang="en-US" altLang="ko-KR" sz="1400" kern="0" spc="-50">
                          <a:solidFill>
                            <a:srgbClr val="000000"/>
                          </a:solidFill>
                          <a:latin typeface="나눔명조"/>
                        </a:rPr>
                        <a:t>·</a:t>
                      </a: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참여를 통하여 노조는 조직의 목표를 달성 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8827" marR="18827" marT="5205" marB="520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4300" marR="0" indent="-11430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▵참여와 대화</a:t>
                      </a:r>
                      <a:r>
                        <a:rPr lang="en-US" altLang="ko-KR" sz="1400" kern="0" spc="-50" dirty="0">
                          <a:solidFill>
                            <a:srgbClr val="000000"/>
                          </a:solidFill>
                          <a:latin typeface="나눔명조"/>
                        </a:rPr>
                        <a:t>, </a:t>
                      </a:r>
                      <a:r>
                        <a:rPr lang="ko-KR" altLang="en-US" sz="14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투쟁과 교섭을 결합하는 합리적인 </a:t>
                      </a: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주체</a:t>
                      </a:r>
                      <a:endParaRPr lang="en-US" altLang="ko-KR" sz="1400" kern="0" spc="-50" dirty="0" smtClean="0">
                        <a:solidFill>
                          <a:srgbClr val="000000"/>
                        </a:solidFill>
                        <a:ea typeface="나눔명조"/>
                      </a:endParaRPr>
                    </a:p>
                    <a:p>
                      <a:pPr marL="114300" marR="0" indent="-11430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 dirty="0">
                        <a:solidFill>
                          <a:srgbClr val="000000"/>
                        </a:solidFill>
                      </a:endParaRPr>
                    </a:p>
                    <a:p>
                      <a:pPr marL="114300" marR="0" indent="-11430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▵</a:t>
                      </a:r>
                      <a:r>
                        <a:rPr lang="ko-KR" altLang="en-US" sz="1400" kern="0" spc="-50" dirty="0">
                          <a:solidFill>
                            <a:srgbClr val="000000"/>
                          </a:solidFill>
                          <a:latin typeface="나눔명조"/>
                        </a:rPr>
                        <a:t>‘</a:t>
                      </a:r>
                      <a:r>
                        <a:rPr lang="ko-KR" altLang="en-US" sz="14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한풀이 투쟁</a:t>
                      </a:r>
                      <a:r>
                        <a:rPr lang="ko-KR" altLang="en-US" sz="1400" kern="0" spc="-50" dirty="0">
                          <a:solidFill>
                            <a:srgbClr val="000000"/>
                          </a:solidFill>
                          <a:latin typeface="나눔명조"/>
                        </a:rPr>
                        <a:t>’</a:t>
                      </a:r>
                      <a:r>
                        <a:rPr lang="ko-KR" altLang="en-US" sz="14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은 안됨</a:t>
                      </a:r>
                      <a:endParaRPr lang="ko-KR" altLang="en-US" sz="14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18827" marR="18827" marT="5205" marB="520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4300" marR="0" indent="-11430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70" dirty="0">
                          <a:solidFill>
                            <a:srgbClr val="000000"/>
                          </a:solidFill>
                          <a:ea typeface="나눔명조"/>
                        </a:rPr>
                        <a:t>▵국민정서와 눈높이에서 함께하는 투쟁과 </a:t>
                      </a:r>
                      <a:r>
                        <a:rPr lang="ko-KR" altLang="en-US" sz="1400" kern="0" spc="-7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사업</a:t>
                      </a:r>
                      <a:endParaRPr lang="en-US" altLang="ko-KR" sz="1400" kern="0" spc="-70" dirty="0" smtClean="0">
                        <a:solidFill>
                          <a:srgbClr val="000000"/>
                        </a:solidFill>
                        <a:ea typeface="나눔명조"/>
                      </a:endParaRPr>
                    </a:p>
                    <a:p>
                      <a:pPr marL="114300" marR="0" indent="-11430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 dirty="0">
                        <a:solidFill>
                          <a:srgbClr val="000000"/>
                        </a:solidFill>
                      </a:endParaRPr>
                    </a:p>
                    <a:p>
                      <a:pPr marL="114300" marR="0" indent="-11430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70" dirty="0">
                          <a:solidFill>
                            <a:srgbClr val="000000"/>
                          </a:solidFill>
                          <a:ea typeface="나눔명조"/>
                        </a:rPr>
                        <a:t>▵</a:t>
                      </a:r>
                      <a:r>
                        <a:rPr lang="ko-KR" altLang="en-US" sz="1400" kern="0" spc="-70" dirty="0" err="1">
                          <a:solidFill>
                            <a:srgbClr val="000000"/>
                          </a:solidFill>
                          <a:ea typeface="나눔명조"/>
                        </a:rPr>
                        <a:t>제도성</a:t>
                      </a:r>
                      <a:r>
                        <a:rPr lang="ko-KR" altLang="en-US" sz="1400" kern="0" spc="-70" dirty="0">
                          <a:solidFill>
                            <a:srgbClr val="000000"/>
                          </a:solidFill>
                          <a:ea typeface="나눔명조"/>
                        </a:rPr>
                        <a:t> 게임</a:t>
                      </a:r>
                      <a:endParaRPr lang="ko-KR" altLang="en-US" sz="14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18827" marR="18827" marT="5205" marB="520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27000" algn="just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altLang="ko-KR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/>
                <a:ea typeface="굴림" pitchFamily="50" charset="-127"/>
                <a:cs typeface="굴림" pitchFamily="50" charset="-127"/>
              </a:rPr>
              <a:t> </a:t>
            </a:r>
            <a:r>
              <a:rPr kumimoji="1" lang="ko-KR" altLang="ko-KR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굴림" pitchFamily="50" charset="-127"/>
                <a:ea typeface="굴림" pitchFamily="50" charset="-127"/>
                <a:cs typeface="굴림" pitchFamily="50" charset="-127"/>
              </a:rPr>
              <a:t> </a:t>
            </a:r>
            <a:endParaRPr kumimoji="1" lang="ko-KR" altLang="ko-KR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altLang="ko-KR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/>
                <a:ea typeface="굴림" pitchFamily="50" charset="-127"/>
                <a:cs typeface="굴림" pitchFamily="50" charset="-127"/>
              </a:rPr>
              <a:t> </a:t>
            </a:r>
            <a:r>
              <a:rPr kumimoji="1" lang="ko-KR" altLang="ko-KR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굴림" pitchFamily="50" charset="-127"/>
                <a:ea typeface="굴림" pitchFamily="50" charset="-127"/>
                <a:cs typeface="굴림" pitchFamily="50" charset="-127"/>
              </a:rPr>
              <a:t> </a:t>
            </a: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0" y="0"/>
            <a:ext cx="2088232" cy="21602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rtlCol="0" anchor="ctr">
            <a:normAutofit lnSpcReduction="1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정체성의변동</a:t>
            </a:r>
            <a:endParaRPr kumimoji="0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460432" y="6309320"/>
            <a:ext cx="552600" cy="463749"/>
          </a:xfrm>
        </p:spPr>
        <p:txBody>
          <a:bodyPr anchor="ctr"/>
          <a:lstStyle/>
          <a:p>
            <a:pPr algn="ctr"/>
            <a:fld id="{9AD6612C-7206-4325-BB25-DD924C841FC0}" type="slidenum">
              <a:rPr lang="ko-KR" altLang="en-US" sz="1800" smtClean="0"/>
              <a:pPr algn="ctr"/>
              <a:t>24</a:t>
            </a:fld>
            <a:endParaRPr lang="ko-KR" altLang="en-US" sz="1800" dirty="0"/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>
            <a:off x="467544" y="332656"/>
            <a:ext cx="5000660" cy="72008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 </a:t>
            </a:r>
            <a:r>
              <a:rPr kumimoji="0" lang="en-US" altLang="ko-K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1987</a:t>
            </a:r>
            <a:r>
              <a:rPr kumimoji="0" lang="ko-KR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년 노동자 </a:t>
            </a:r>
            <a:r>
              <a:rPr kumimoji="0" lang="ko-KR" alt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대투쟁</a:t>
            </a:r>
            <a:r>
              <a:rPr kumimoji="0" lang="ko-KR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 시기의 정체성 지형</a:t>
            </a:r>
            <a:endParaRPr kumimoji="0" lang="en-US" altLang="ko-KR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: </a:t>
            </a:r>
            <a:r>
              <a:rPr kumimoji="0" lang="ko-KR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모두 하나인 정체성</a:t>
            </a:r>
            <a:endParaRPr kumimoji="0" lang="ko-KR" alt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</p:txBody>
      </p:sp>
      <p:sp>
        <p:nvSpPr>
          <p:cNvPr id="7" name="제목 1"/>
          <p:cNvSpPr txBox="1">
            <a:spLocks/>
          </p:cNvSpPr>
          <p:nvPr/>
        </p:nvSpPr>
        <p:spPr>
          <a:xfrm>
            <a:off x="395536" y="1124744"/>
            <a:ext cx="8424936" cy="5472608"/>
          </a:xfrm>
          <a:prstGeom prst="rect">
            <a:avLst/>
          </a:prstGeom>
          <a:solidFill>
            <a:schemeClr val="bg2"/>
          </a:solidFill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ko-KR" alt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467544" y="1628800"/>
          <a:ext cx="8208912" cy="2952327"/>
        </p:xfrm>
        <a:graphic>
          <a:graphicData uri="http://schemas.openxmlformats.org/drawingml/2006/table">
            <a:tbl>
              <a:tblPr/>
              <a:tblGrid>
                <a:gridCol w="1966697"/>
                <a:gridCol w="932003"/>
                <a:gridCol w="2459866"/>
                <a:gridCol w="858432"/>
                <a:gridCol w="1991914"/>
              </a:tblGrid>
              <a:tr h="984109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정체성 표준</a:t>
                      </a:r>
                      <a:endParaRPr lang="ko-KR" altLang="en-US" sz="16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6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일치</a:t>
                      </a:r>
                      <a:endParaRPr lang="ko-KR" altLang="en-US" sz="16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6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kern="0" spc="-50">
                          <a:solidFill>
                            <a:srgbClr val="000000"/>
                          </a:solidFill>
                          <a:ea typeface="나눔명조"/>
                        </a:rPr>
                        <a:t>의미지각</a:t>
                      </a:r>
                      <a:endParaRPr lang="ko-KR" altLang="en-US" sz="16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4109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6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6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6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6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6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984109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6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6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행위 유지</a:t>
                      </a:r>
                      <a:r>
                        <a:rPr lang="en-US" altLang="ko-KR" sz="1600" kern="0" spc="-50" dirty="0">
                          <a:solidFill>
                            <a:srgbClr val="000000"/>
                          </a:solidFill>
                          <a:latin typeface="나눔명조"/>
                        </a:rPr>
                        <a:t>·</a:t>
                      </a:r>
                      <a:r>
                        <a:rPr lang="ko-KR" altLang="en-US" sz="16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강화</a:t>
                      </a:r>
                      <a:endParaRPr lang="ko-KR" altLang="en-US" sz="16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6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6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2700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altLang="ko-KR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/>
                <a:ea typeface="굴림" pitchFamily="50" charset="-127"/>
                <a:cs typeface="굴림" pitchFamily="50" charset="-127"/>
              </a:rPr>
              <a:t> </a:t>
            </a:r>
            <a:r>
              <a:rPr kumimoji="1" lang="ko-KR" altLang="ko-KR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굴림" pitchFamily="50" charset="-127"/>
                <a:ea typeface="굴림" pitchFamily="50" charset="-127"/>
                <a:cs typeface="굴림" pitchFamily="50" charset="-127"/>
              </a:rPr>
              <a:t> </a:t>
            </a:r>
            <a:endParaRPr kumimoji="1" lang="ko-KR" altLang="ko-KR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  <a:p>
            <a:pPr marL="0" marR="0" lvl="0" indent="127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33795" name="_x217361640"/>
          <p:cNvSpPr>
            <a:spLocks noChangeShapeType="1"/>
          </p:cNvSpPr>
          <p:nvPr/>
        </p:nvSpPr>
        <p:spPr bwMode="auto">
          <a:xfrm>
            <a:off x="2627784" y="2132856"/>
            <a:ext cx="1440160" cy="0"/>
          </a:xfrm>
          <a:prstGeom prst="line">
            <a:avLst/>
          </a:prstGeom>
          <a:noFill/>
          <a:ln w="35941">
            <a:solidFill>
              <a:srgbClr val="000000"/>
            </a:solidFill>
            <a:round/>
            <a:headEnd/>
            <a:tailEnd type="stealth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33794" name="_x217363400"/>
          <p:cNvSpPr>
            <a:spLocks noChangeShapeType="1"/>
          </p:cNvSpPr>
          <p:nvPr/>
        </p:nvSpPr>
        <p:spPr bwMode="auto">
          <a:xfrm flipH="1">
            <a:off x="5076056" y="2132856"/>
            <a:ext cx="1368151" cy="0"/>
          </a:xfrm>
          <a:prstGeom prst="line">
            <a:avLst/>
          </a:prstGeom>
          <a:noFill/>
          <a:ln w="35941">
            <a:solidFill>
              <a:srgbClr val="000000"/>
            </a:solidFill>
            <a:round/>
            <a:headEnd/>
            <a:tailEnd type="stealth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33793" name="_x217363320"/>
          <p:cNvSpPr>
            <a:spLocks noChangeShapeType="1"/>
          </p:cNvSpPr>
          <p:nvPr/>
        </p:nvSpPr>
        <p:spPr bwMode="auto">
          <a:xfrm>
            <a:off x="4572000" y="2492896"/>
            <a:ext cx="0" cy="864096"/>
          </a:xfrm>
          <a:prstGeom prst="line">
            <a:avLst/>
          </a:prstGeom>
          <a:noFill/>
          <a:ln w="53975">
            <a:solidFill>
              <a:srgbClr val="000000"/>
            </a:solidFill>
            <a:round/>
            <a:headEnd/>
            <a:tailEnd type="stealth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11" name="제목 1"/>
          <p:cNvSpPr txBox="1">
            <a:spLocks/>
          </p:cNvSpPr>
          <p:nvPr/>
        </p:nvSpPr>
        <p:spPr>
          <a:xfrm>
            <a:off x="0" y="0"/>
            <a:ext cx="2088232" cy="21602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rtlCol="0" anchor="ctr">
            <a:normAutofit lnSpcReduction="1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정체성의변동</a:t>
            </a:r>
            <a:endParaRPr kumimoji="0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460432" y="6309320"/>
            <a:ext cx="552600" cy="463749"/>
          </a:xfrm>
        </p:spPr>
        <p:txBody>
          <a:bodyPr anchor="ctr"/>
          <a:lstStyle/>
          <a:p>
            <a:pPr algn="ctr"/>
            <a:fld id="{9AD6612C-7206-4325-BB25-DD924C841FC0}" type="slidenum">
              <a:rPr lang="ko-KR" altLang="en-US" sz="1800" smtClean="0"/>
              <a:pPr algn="ctr"/>
              <a:t>25</a:t>
            </a:fld>
            <a:endParaRPr lang="ko-KR" altLang="en-US" sz="1800" dirty="0"/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>
            <a:off x="467544" y="332656"/>
            <a:ext cx="5000660" cy="428628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 상화변화에 대한 인식</a:t>
            </a:r>
            <a:endParaRPr kumimoji="0" lang="ko-KR" alt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</p:txBody>
      </p:sp>
      <p:sp>
        <p:nvSpPr>
          <p:cNvPr id="7" name="제목 1"/>
          <p:cNvSpPr txBox="1">
            <a:spLocks/>
          </p:cNvSpPr>
          <p:nvPr/>
        </p:nvSpPr>
        <p:spPr>
          <a:xfrm>
            <a:off x="467544" y="1124744"/>
            <a:ext cx="8136904" cy="5472608"/>
          </a:xfrm>
          <a:prstGeom prst="rect">
            <a:avLst/>
          </a:prstGeom>
          <a:solidFill>
            <a:schemeClr val="bg2"/>
          </a:solidFill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ko-KR" alt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467544" y="620688"/>
          <a:ext cx="7992888" cy="5886931"/>
        </p:xfrm>
        <a:graphic>
          <a:graphicData uri="http://schemas.openxmlformats.org/drawingml/2006/table">
            <a:tbl>
              <a:tblPr/>
              <a:tblGrid>
                <a:gridCol w="1061003"/>
                <a:gridCol w="1202470"/>
                <a:gridCol w="5729415"/>
              </a:tblGrid>
              <a:tr h="367501">
                <a:tc gridSpan="3"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-30" dirty="0">
                        <a:solidFill>
                          <a:srgbClr val="000000"/>
                        </a:solidFill>
                      </a:endParaRPr>
                    </a:p>
                  </a:txBody>
                  <a:tcPr marL="11181" marR="11181" marT="3091" marB="3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01729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상황변화</a:t>
                      </a:r>
                      <a:endParaRPr lang="ko-KR" altLang="en-US" sz="12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11181" marR="11181" marT="3091" marB="309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각 정체성</a:t>
                      </a:r>
                      <a:endParaRPr lang="ko-KR" altLang="en-US" sz="12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11181" marR="11181" marT="3091" marB="309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상황변화에 대한 인식</a:t>
                      </a:r>
                      <a:endParaRPr lang="ko-KR" altLang="en-US" sz="12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11181" marR="11181" marT="3091" marB="309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875">
                <a:tc rowSpan="3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-50">
                          <a:solidFill>
                            <a:srgbClr val="000000"/>
                          </a:solidFill>
                          <a:ea typeface="나눔명조"/>
                        </a:rPr>
                        <a:t>민주화</a:t>
                      </a:r>
                      <a:endParaRPr lang="ko-KR" altLang="en-US" sz="12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1181" marR="11181" marT="3091" marB="309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-50">
                          <a:solidFill>
                            <a:srgbClr val="000000"/>
                          </a:solidFill>
                          <a:ea typeface="나눔명조"/>
                        </a:rPr>
                        <a:t>행위불변</a:t>
                      </a:r>
                      <a:r>
                        <a:rPr lang="en-US" altLang="ko-KR" sz="1200" kern="0" spc="-50" baseline="30000">
                          <a:solidFill>
                            <a:srgbClr val="000000"/>
                          </a:solidFill>
                          <a:latin typeface="나눔명조"/>
                        </a:rPr>
                        <a:t>1)</a:t>
                      </a:r>
                      <a:endParaRPr lang="ko-KR" altLang="en-US" sz="12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1181" marR="11181" marT="3091" marB="309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-50">
                          <a:solidFill>
                            <a:srgbClr val="000000"/>
                          </a:solidFill>
                          <a:ea typeface="나눔명조"/>
                        </a:rPr>
                        <a:t>▵노동을 자본주의 체제내화 시키는 전술 변화</a:t>
                      </a:r>
                      <a:endParaRPr lang="ko-KR" altLang="en-US" sz="12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1181" marR="11181" marT="3091" marB="309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87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-50">
                          <a:solidFill>
                            <a:srgbClr val="000000"/>
                          </a:solidFill>
                          <a:ea typeface="나눔명조"/>
                        </a:rPr>
                        <a:t>행위변경</a:t>
                      </a:r>
                      <a:endParaRPr lang="ko-KR" altLang="en-US" sz="12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1181" marR="11181" marT="3091" marB="309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-80">
                          <a:solidFill>
                            <a:srgbClr val="000000"/>
                          </a:solidFill>
                          <a:ea typeface="나눔명조"/>
                        </a:rPr>
                        <a:t>▵민주화로 인한 대중의 의식 변화를 노조운동에 반영</a:t>
                      </a:r>
                      <a:endParaRPr lang="ko-KR" altLang="en-US" sz="12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1181" marR="11181" marT="3091" marB="309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87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-50">
                          <a:solidFill>
                            <a:srgbClr val="000000"/>
                          </a:solidFill>
                          <a:ea typeface="나눔명조"/>
                        </a:rPr>
                        <a:t>제도</a:t>
                      </a:r>
                      <a:endParaRPr lang="ko-KR" altLang="en-US" sz="12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1181" marR="11181" marT="3091" marB="309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-50">
                          <a:solidFill>
                            <a:srgbClr val="000000"/>
                          </a:solidFill>
                          <a:ea typeface="나눔명조"/>
                        </a:rPr>
                        <a:t>▵민주화 시대의 열린 공간을 활용</a:t>
                      </a:r>
                      <a:endParaRPr lang="ko-KR" altLang="en-US" sz="12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1181" marR="11181" marT="3091" marB="309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875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-50">
                          <a:solidFill>
                            <a:srgbClr val="000000"/>
                          </a:solidFill>
                          <a:ea typeface="나눔명조"/>
                        </a:rPr>
                        <a:t>신자유주의</a:t>
                      </a:r>
                      <a:endParaRPr lang="ko-KR" altLang="en-US" sz="12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1181" marR="11181" marT="3091" marB="309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-50">
                          <a:solidFill>
                            <a:srgbClr val="000000"/>
                          </a:solidFill>
                          <a:ea typeface="나눔명조"/>
                        </a:rPr>
                        <a:t>행위불변</a:t>
                      </a:r>
                      <a:endParaRPr lang="ko-KR" altLang="en-US" sz="12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1181" marR="11181" marT="3091" marB="309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-30">
                          <a:solidFill>
                            <a:srgbClr val="000000"/>
                          </a:solidFill>
                          <a:ea typeface="나눔명조"/>
                        </a:rPr>
                        <a:t>▵신자유주의의 본질과 반노동자성을 폭로 필요 </a:t>
                      </a:r>
                      <a:endParaRPr lang="ko-KR" altLang="en-US" sz="12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1181" marR="11181" marT="3091" marB="309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73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-50">
                          <a:solidFill>
                            <a:srgbClr val="000000"/>
                          </a:solidFill>
                          <a:ea typeface="나눔명조"/>
                        </a:rPr>
                        <a:t>행위변경</a:t>
                      </a:r>
                      <a:endParaRPr lang="ko-KR" altLang="en-US" sz="12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1181" marR="11181" marT="3091" marB="309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▵자본의 고도화된 지배전략에 대한 노동의 적극적인 대응 </a:t>
                      </a:r>
                      <a:r>
                        <a:rPr lang="ko-KR" altLang="en-US" sz="12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필요</a:t>
                      </a:r>
                      <a:endParaRPr lang="ko-KR" altLang="en-US" sz="12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11181" marR="11181" marT="3091" marB="309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875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-50">
                          <a:solidFill>
                            <a:srgbClr val="000000"/>
                          </a:solidFill>
                          <a:latin typeface="나눔명조"/>
                        </a:rPr>
                        <a:t>IMF </a:t>
                      </a:r>
                      <a:r>
                        <a:rPr lang="ko-KR" altLang="en-US" sz="1200" kern="0" spc="-50">
                          <a:solidFill>
                            <a:srgbClr val="000000"/>
                          </a:solidFill>
                          <a:ea typeface="나눔명조"/>
                        </a:rPr>
                        <a:t>경제위기</a:t>
                      </a:r>
                      <a:endParaRPr lang="ko-KR" altLang="en-US" sz="12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1181" marR="11181" marT="3091" marB="309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-50">
                          <a:solidFill>
                            <a:srgbClr val="000000"/>
                          </a:solidFill>
                          <a:ea typeface="나눔명조"/>
                        </a:rPr>
                        <a:t>행위변경</a:t>
                      </a:r>
                      <a:endParaRPr lang="ko-KR" altLang="en-US" sz="12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1181" marR="11181" marT="3091" marB="309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-30">
                          <a:solidFill>
                            <a:srgbClr val="000000"/>
                          </a:solidFill>
                          <a:ea typeface="나눔명조"/>
                        </a:rPr>
                        <a:t>▵노동현장의 변화를 반영할 수 있는 대응 필요 </a:t>
                      </a:r>
                      <a:endParaRPr lang="ko-KR" altLang="en-US" sz="12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1181" marR="11181" marT="3091" marB="309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124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-50">
                          <a:solidFill>
                            <a:srgbClr val="000000"/>
                          </a:solidFill>
                          <a:ea typeface="나눔명조"/>
                        </a:rPr>
                        <a:t>실리주의</a:t>
                      </a:r>
                      <a:endParaRPr lang="ko-KR" altLang="en-US" sz="12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1181" marR="11181" marT="3091" marB="309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-50">
                          <a:solidFill>
                            <a:srgbClr val="000000"/>
                          </a:solidFill>
                          <a:ea typeface="나눔명조"/>
                        </a:rPr>
                        <a:t>▵집단주의 약화 </a:t>
                      </a:r>
                      <a:r>
                        <a:rPr lang="en-US" altLang="ko-KR" sz="1200" kern="0" spc="-50">
                          <a:solidFill>
                            <a:srgbClr val="000000"/>
                          </a:solidFill>
                          <a:latin typeface="나눔명조"/>
                        </a:rPr>
                        <a:t>: ‘</a:t>
                      </a:r>
                      <a:r>
                        <a:rPr lang="ko-KR" altLang="en-US" sz="1200" kern="0" spc="-50">
                          <a:solidFill>
                            <a:srgbClr val="000000"/>
                          </a:solidFill>
                          <a:ea typeface="나눔명조"/>
                        </a:rPr>
                        <a:t>나부터 살자</a:t>
                      </a:r>
                      <a:r>
                        <a:rPr lang="ko-KR" altLang="en-US" sz="1200" kern="0" spc="-50">
                          <a:solidFill>
                            <a:srgbClr val="000000"/>
                          </a:solidFill>
                          <a:latin typeface="나눔명조"/>
                        </a:rPr>
                        <a:t>’</a:t>
                      </a:r>
                      <a:endParaRPr lang="ko-KR" altLang="en-US" sz="1200" kern="0" spc="-50">
                        <a:solidFill>
                          <a:srgbClr val="000000"/>
                        </a:solidFill>
                      </a:endParaRPr>
                    </a:p>
                    <a:p>
                      <a:pPr marL="127000" marR="0" indent="-12700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-50">
                          <a:solidFill>
                            <a:srgbClr val="000000"/>
                          </a:solidFill>
                          <a:ea typeface="나눔명조"/>
                        </a:rPr>
                        <a:t>▵단기적 경제주의</a:t>
                      </a:r>
                      <a:r>
                        <a:rPr lang="en-US" altLang="ko-KR" sz="1200" kern="0" spc="-50">
                          <a:solidFill>
                            <a:srgbClr val="000000"/>
                          </a:solidFill>
                          <a:latin typeface="나눔명조"/>
                        </a:rPr>
                        <a:t>: ‘</a:t>
                      </a:r>
                      <a:r>
                        <a:rPr lang="ko-KR" altLang="en-US" sz="1200" kern="0" spc="-50">
                          <a:solidFill>
                            <a:srgbClr val="000000"/>
                          </a:solidFill>
                          <a:ea typeface="나눔명조"/>
                        </a:rPr>
                        <a:t>벌 수 있을 때 벌자</a:t>
                      </a:r>
                      <a:r>
                        <a:rPr lang="ko-KR" altLang="en-US" sz="1200" kern="0" spc="-50">
                          <a:solidFill>
                            <a:srgbClr val="000000"/>
                          </a:solidFill>
                          <a:latin typeface="나눔명조"/>
                        </a:rPr>
                        <a:t>’</a:t>
                      </a:r>
                      <a:endParaRPr lang="ko-KR" altLang="en-US" sz="1200" kern="0" spc="-50">
                        <a:solidFill>
                          <a:srgbClr val="000000"/>
                        </a:solidFill>
                      </a:endParaRPr>
                    </a:p>
                    <a:p>
                      <a:pPr marL="127000" marR="0" indent="-12700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-50">
                          <a:solidFill>
                            <a:srgbClr val="000000"/>
                          </a:solidFill>
                          <a:ea typeface="나눔명조"/>
                        </a:rPr>
                        <a:t>▵노조에 대한 기대 범위의 축소</a:t>
                      </a:r>
                      <a:endParaRPr lang="ko-KR" altLang="en-US" sz="12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1181" marR="11181" marT="3091" marB="309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875">
                <a:tc rowSpan="4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-50">
                          <a:solidFill>
                            <a:srgbClr val="000000"/>
                          </a:solidFill>
                          <a:ea typeface="나눔명조"/>
                        </a:rPr>
                        <a:t>제도화</a:t>
                      </a:r>
                      <a:endParaRPr lang="ko-KR" altLang="en-US" sz="12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1181" marR="11181" marT="3091" marB="309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-50">
                          <a:solidFill>
                            <a:srgbClr val="000000"/>
                          </a:solidFill>
                          <a:ea typeface="나눔명조"/>
                        </a:rPr>
                        <a:t>행위불변</a:t>
                      </a:r>
                      <a:endParaRPr lang="ko-KR" altLang="en-US" sz="12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1181" marR="11181" marT="3091" marB="309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-50">
                          <a:solidFill>
                            <a:srgbClr val="000000"/>
                          </a:solidFill>
                          <a:ea typeface="나눔명조"/>
                        </a:rPr>
                        <a:t>▵체제내화의 위험</a:t>
                      </a:r>
                      <a:endParaRPr lang="ko-KR" altLang="en-US" sz="12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1181" marR="11181" marT="3091" marB="309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87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-50">
                          <a:solidFill>
                            <a:srgbClr val="000000"/>
                          </a:solidFill>
                          <a:ea typeface="나눔명조"/>
                        </a:rPr>
                        <a:t>행위변경</a:t>
                      </a:r>
                      <a:endParaRPr lang="ko-KR" altLang="en-US" sz="12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1181" marR="11181" marT="3091" marB="309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-50">
                          <a:solidFill>
                            <a:srgbClr val="000000"/>
                          </a:solidFill>
                          <a:ea typeface="나눔명조"/>
                        </a:rPr>
                        <a:t>▵제도를 활용하지만 체제내화를 경계</a:t>
                      </a:r>
                      <a:endParaRPr lang="ko-KR" altLang="en-US" sz="12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1181" marR="11181" marT="3091" marB="309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737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-50">
                          <a:solidFill>
                            <a:srgbClr val="000000"/>
                          </a:solidFill>
                          <a:ea typeface="나눔명조"/>
                        </a:rPr>
                        <a:t>제도</a:t>
                      </a:r>
                      <a:endParaRPr lang="ko-KR" altLang="en-US" sz="12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1181" marR="11181" marT="3091" marB="309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-50">
                          <a:solidFill>
                            <a:srgbClr val="000000"/>
                          </a:solidFill>
                          <a:ea typeface="나눔명조"/>
                        </a:rPr>
                        <a:t>▵조직화를 통한 교섭력 확보</a:t>
                      </a:r>
                      <a:endParaRPr lang="ko-KR" altLang="en-US" sz="1200" kern="0" spc="-50">
                        <a:solidFill>
                          <a:srgbClr val="000000"/>
                        </a:solidFill>
                      </a:endParaRPr>
                    </a:p>
                    <a:p>
                      <a:pPr marL="127000" marR="0" indent="-12700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-50">
                          <a:solidFill>
                            <a:srgbClr val="000000"/>
                          </a:solidFill>
                          <a:ea typeface="나눔명조"/>
                        </a:rPr>
                        <a:t>▵단체교섭을 통한 조합원 동력 확보와 노사관계 구조화</a:t>
                      </a:r>
                      <a:endParaRPr lang="ko-KR" altLang="en-US" sz="1200" kern="0" spc="-50">
                        <a:solidFill>
                          <a:srgbClr val="000000"/>
                        </a:solidFill>
                      </a:endParaRPr>
                    </a:p>
                    <a:p>
                      <a:pPr marL="127000" marR="0" indent="-12700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-30">
                          <a:solidFill>
                            <a:srgbClr val="000000"/>
                          </a:solidFill>
                          <a:ea typeface="나눔명조"/>
                        </a:rPr>
                        <a:t>▵정치세력화를 통한 노조의 요구 제기 및 관철</a:t>
                      </a:r>
                      <a:endParaRPr lang="ko-KR" altLang="en-US" sz="12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1181" marR="11181" marT="3091" marB="309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87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-50">
                          <a:solidFill>
                            <a:srgbClr val="000000"/>
                          </a:solidFill>
                          <a:ea typeface="나눔명조"/>
                        </a:rPr>
                        <a:t>실리주의</a:t>
                      </a:r>
                      <a:endParaRPr lang="ko-KR" altLang="en-US" sz="12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1181" marR="11181" marT="3091" marB="309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-50">
                          <a:solidFill>
                            <a:srgbClr val="000000"/>
                          </a:solidFill>
                          <a:ea typeface="나눔명조"/>
                        </a:rPr>
                        <a:t>▵제도화에 의존한 실리 확보</a:t>
                      </a:r>
                      <a:endParaRPr lang="ko-KR" altLang="en-US" sz="12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1181" marR="11181" marT="3091" marB="309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549">
                <a:tc gridSpan="3">
                  <a:txBody>
                    <a:bodyPr/>
                    <a:lstStyle/>
                    <a:p>
                      <a:pPr marL="0" marR="0" indent="-167640" algn="just" fontAlgn="base" latinLnBrk="1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ko-KR" altLang="en-US" sz="1200" kern="0" spc="-20" dirty="0">
                          <a:solidFill>
                            <a:srgbClr val="000000"/>
                          </a:solidFill>
                          <a:ea typeface="휴먼명조"/>
                        </a:rPr>
                        <a:t>주</a:t>
                      </a:r>
                      <a:r>
                        <a:rPr lang="en-US" altLang="ko-KR" sz="1200" kern="0" spc="-20" dirty="0">
                          <a:solidFill>
                            <a:srgbClr val="000000"/>
                          </a:solidFill>
                          <a:latin typeface="휴먼명조"/>
                        </a:rPr>
                        <a:t>1</a:t>
                      </a:r>
                      <a:r>
                        <a:rPr lang="en-US" altLang="ko-KR" sz="1200" kern="0" spc="-20" dirty="0" smtClean="0">
                          <a:solidFill>
                            <a:srgbClr val="000000"/>
                          </a:solidFill>
                          <a:latin typeface="휴먼명조"/>
                        </a:rPr>
                        <a:t>)</a:t>
                      </a:r>
                      <a:r>
                        <a:rPr lang="ko-KR" altLang="en-US" sz="1200" kern="0" spc="-20" dirty="0" smtClean="0">
                          <a:solidFill>
                            <a:srgbClr val="000000"/>
                          </a:solidFill>
                          <a:ea typeface="휴먼명조"/>
                        </a:rPr>
                        <a:t>행위불변</a:t>
                      </a:r>
                      <a:r>
                        <a:rPr lang="ko-KR" altLang="en-US" sz="1200" kern="0" spc="-20" dirty="0">
                          <a:solidFill>
                            <a:srgbClr val="000000"/>
                          </a:solidFill>
                          <a:latin typeface="휴먼명조"/>
                        </a:rPr>
                        <a:t>’</a:t>
                      </a:r>
                      <a:r>
                        <a:rPr lang="ko-KR" altLang="en-US" sz="1200" kern="0" spc="-20" dirty="0">
                          <a:solidFill>
                            <a:srgbClr val="000000"/>
                          </a:solidFill>
                          <a:ea typeface="휴먼명조"/>
                        </a:rPr>
                        <a:t>은 정체성 표준과 의미지각이 일치하고 있어서 주체의 행위전략 수정의 필요성을 느끼지 못하는 경우이고</a:t>
                      </a:r>
                      <a:r>
                        <a:rPr lang="en-US" altLang="ko-KR" sz="1200" kern="0" spc="-20" dirty="0">
                          <a:solidFill>
                            <a:srgbClr val="000000"/>
                          </a:solidFill>
                          <a:latin typeface="휴먼명조"/>
                        </a:rPr>
                        <a:t>, ‘</a:t>
                      </a:r>
                      <a:r>
                        <a:rPr lang="ko-KR" altLang="en-US" sz="1200" kern="0" spc="-20" dirty="0">
                          <a:solidFill>
                            <a:srgbClr val="000000"/>
                          </a:solidFill>
                          <a:ea typeface="휴먼명조"/>
                        </a:rPr>
                        <a:t>행위변경</a:t>
                      </a:r>
                      <a:r>
                        <a:rPr lang="ko-KR" altLang="en-US" sz="1200" kern="0" spc="-20" dirty="0">
                          <a:solidFill>
                            <a:srgbClr val="000000"/>
                          </a:solidFill>
                          <a:latin typeface="휴먼명조"/>
                        </a:rPr>
                        <a:t>’</a:t>
                      </a:r>
                      <a:r>
                        <a:rPr lang="ko-KR" altLang="en-US" sz="1200" kern="0" spc="-20" dirty="0">
                          <a:solidFill>
                            <a:srgbClr val="000000"/>
                          </a:solidFill>
                          <a:ea typeface="휴먼명조"/>
                        </a:rPr>
                        <a:t>은 정체성 표준과 의미지각에서의 불일치를 인식하고 있어서 의미지각과 정체성 표준의 일치를 위해서 </a:t>
                      </a:r>
                      <a:r>
                        <a:rPr lang="ko-KR" altLang="en-US" sz="1200" kern="0" spc="-20" dirty="0" smtClean="0">
                          <a:solidFill>
                            <a:srgbClr val="000000"/>
                          </a:solidFill>
                          <a:ea typeface="휴먼명조"/>
                        </a:rPr>
                        <a:t>행위        </a:t>
                      </a:r>
                      <a:r>
                        <a:rPr lang="ko-KR" altLang="en-US" sz="1200" kern="0" spc="-20" dirty="0" err="1" smtClean="0">
                          <a:solidFill>
                            <a:srgbClr val="000000"/>
                          </a:solidFill>
                          <a:ea typeface="휴먼명조"/>
                        </a:rPr>
                        <a:t>를</a:t>
                      </a:r>
                      <a:r>
                        <a:rPr lang="ko-KR" altLang="en-US" sz="1200" kern="0" spc="-20" dirty="0" smtClean="0">
                          <a:solidFill>
                            <a:srgbClr val="000000"/>
                          </a:solidFill>
                          <a:ea typeface="휴먼명조"/>
                        </a:rPr>
                        <a:t> </a:t>
                      </a:r>
                      <a:r>
                        <a:rPr lang="ko-KR" altLang="en-US" sz="1200" kern="0" spc="-20" dirty="0">
                          <a:solidFill>
                            <a:srgbClr val="000000"/>
                          </a:solidFill>
                          <a:ea typeface="휴먼명조"/>
                        </a:rPr>
                        <a:t>변경할 필요성을 느끼고 있는 경우이다</a:t>
                      </a:r>
                      <a:r>
                        <a:rPr lang="en-US" altLang="ko-KR" sz="1200" kern="0" spc="-20" dirty="0">
                          <a:solidFill>
                            <a:srgbClr val="000000"/>
                          </a:solidFill>
                          <a:latin typeface="휴먼명조"/>
                        </a:rPr>
                        <a:t>. </a:t>
                      </a:r>
                      <a:endParaRPr lang="ko-KR" altLang="en-US" sz="1200" kern="0" spc="-20" dirty="0">
                        <a:solidFill>
                          <a:srgbClr val="000000"/>
                        </a:solidFill>
                      </a:endParaRPr>
                    </a:p>
                  </a:txBody>
                  <a:tcPr marL="11181" marR="11181" marT="3091" marB="3091" anchor="ctr">
                    <a:lnL>
                      <a:noFill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27000" algn="just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altLang="ko-KR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/>
                <a:ea typeface="굴림" pitchFamily="50" charset="-127"/>
                <a:cs typeface="굴림" pitchFamily="50" charset="-127"/>
              </a:rPr>
              <a:t> </a:t>
            </a:r>
            <a:r>
              <a:rPr kumimoji="1" lang="ko-KR" altLang="ko-KR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굴림" pitchFamily="50" charset="-127"/>
                <a:ea typeface="굴림" pitchFamily="50" charset="-127"/>
                <a:cs typeface="굴림" pitchFamily="50" charset="-127"/>
              </a:rPr>
              <a:t> </a:t>
            </a:r>
            <a:endParaRPr kumimoji="1" lang="ko-KR" altLang="ko-KR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altLang="ko-KR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/>
                <a:ea typeface="굴림" pitchFamily="50" charset="-127"/>
                <a:cs typeface="굴림" pitchFamily="50" charset="-127"/>
              </a:rPr>
              <a:t> </a:t>
            </a:r>
            <a:r>
              <a:rPr kumimoji="1" lang="ko-KR" altLang="ko-KR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굴림" pitchFamily="50" charset="-127"/>
                <a:ea typeface="굴림" pitchFamily="50" charset="-127"/>
                <a:cs typeface="굴림" pitchFamily="50" charset="-127"/>
              </a:rPr>
              <a:t> </a:t>
            </a:r>
            <a:endParaRPr kumimoji="1" lang="ko-KR" altLang="ko-KR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altLang="ko-KR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/>
                <a:ea typeface="굴림" pitchFamily="50" charset="-127"/>
                <a:cs typeface="굴림" pitchFamily="50" charset="-127"/>
              </a:rPr>
              <a:t> </a:t>
            </a:r>
            <a:r>
              <a:rPr kumimoji="1" lang="ko-KR" altLang="ko-KR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굴림" pitchFamily="50" charset="-127"/>
                <a:ea typeface="굴림" pitchFamily="50" charset="-127"/>
                <a:cs typeface="굴림" pitchFamily="50" charset="-127"/>
              </a:rPr>
              <a:t> </a:t>
            </a: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9" name="제목 1"/>
          <p:cNvSpPr txBox="1">
            <a:spLocks/>
          </p:cNvSpPr>
          <p:nvPr/>
        </p:nvSpPr>
        <p:spPr>
          <a:xfrm>
            <a:off x="0" y="0"/>
            <a:ext cx="2088232" cy="21602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rtlCol="0" anchor="ctr">
            <a:normAutofit lnSpcReduction="1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정체성의변동</a:t>
            </a:r>
            <a:endParaRPr kumimoji="0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460432" y="6309320"/>
            <a:ext cx="552600" cy="463749"/>
          </a:xfrm>
        </p:spPr>
        <p:txBody>
          <a:bodyPr anchor="ctr"/>
          <a:lstStyle/>
          <a:p>
            <a:pPr algn="ctr"/>
            <a:fld id="{9AD6612C-7206-4325-BB25-DD924C841FC0}" type="slidenum">
              <a:rPr lang="ko-KR" altLang="en-US" sz="1800" smtClean="0"/>
              <a:pPr algn="ctr"/>
              <a:t>26</a:t>
            </a:fld>
            <a:endParaRPr lang="ko-KR" altLang="en-US" sz="1800" dirty="0"/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>
            <a:off x="467544" y="332656"/>
            <a:ext cx="5000660" cy="428628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 행위전략 수정을 통한 일치의 과정</a:t>
            </a:r>
            <a:endParaRPr kumimoji="0" lang="ko-KR" alt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</p:txBody>
      </p:sp>
      <p:sp>
        <p:nvSpPr>
          <p:cNvPr id="7" name="제목 1"/>
          <p:cNvSpPr txBox="1">
            <a:spLocks/>
          </p:cNvSpPr>
          <p:nvPr/>
        </p:nvSpPr>
        <p:spPr>
          <a:xfrm>
            <a:off x="467544" y="1124744"/>
            <a:ext cx="8136904" cy="5472608"/>
          </a:xfrm>
          <a:prstGeom prst="rect">
            <a:avLst/>
          </a:prstGeom>
          <a:solidFill>
            <a:schemeClr val="bg2"/>
          </a:solidFill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ko-KR" alt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467544" y="1340768"/>
          <a:ext cx="7704857" cy="1277874"/>
        </p:xfrm>
        <a:graphic>
          <a:graphicData uri="http://schemas.openxmlformats.org/drawingml/2006/table">
            <a:tbl>
              <a:tblPr/>
              <a:tblGrid>
                <a:gridCol w="1949107"/>
                <a:gridCol w="723694"/>
                <a:gridCol w="2268165"/>
                <a:gridCol w="791532"/>
                <a:gridCol w="1972359"/>
              </a:tblGrid>
              <a:tr h="352298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정체성 표준</a:t>
                      </a:r>
                      <a:endParaRPr lang="ko-KR" altLang="en-US" sz="16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6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kern="0" spc="-50">
                          <a:solidFill>
                            <a:srgbClr val="000000"/>
                          </a:solidFill>
                          <a:ea typeface="나눔명조"/>
                        </a:rPr>
                        <a:t>불일치</a:t>
                      </a:r>
                      <a:endParaRPr lang="ko-KR" altLang="en-US" sz="16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6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kern="0" spc="-50">
                          <a:solidFill>
                            <a:srgbClr val="000000"/>
                          </a:solidFill>
                          <a:ea typeface="나눔명조"/>
                        </a:rPr>
                        <a:t>의미지각</a:t>
                      </a:r>
                      <a:endParaRPr lang="ko-KR" altLang="en-US" sz="16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2298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6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6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6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6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kern="0" spc="-50">
                          <a:solidFill>
                            <a:srgbClr val="000000"/>
                          </a:solidFill>
                          <a:ea typeface="나눔명조"/>
                        </a:rPr>
                        <a:t>의미지각 변화</a:t>
                      </a:r>
                      <a:endParaRPr lang="ko-KR" altLang="en-US" sz="16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52298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6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6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kern="0" spc="-50">
                          <a:solidFill>
                            <a:srgbClr val="000000"/>
                          </a:solidFill>
                          <a:ea typeface="나눔명조"/>
                        </a:rPr>
                        <a:t>행위전략 수정</a:t>
                      </a:r>
                      <a:endParaRPr lang="ko-KR" altLang="en-US" sz="16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6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6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5844" name="_x217948968"/>
          <p:cNvSpPr>
            <a:spLocks noChangeShapeType="1"/>
          </p:cNvSpPr>
          <p:nvPr/>
        </p:nvSpPr>
        <p:spPr bwMode="auto">
          <a:xfrm flipH="1">
            <a:off x="4716016" y="1556792"/>
            <a:ext cx="936104" cy="0"/>
          </a:xfrm>
          <a:prstGeom prst="line">
            <a:avLst/>
          </a:prstGeom>
          <a:noFill/>
          <a:ln w="35941">
            <a:solidFill>
              <a:srgbClr val="000000"/>
            </a:solidFill>
            <a:round/>
            <a:headEnd/>
            <a:tailEnd type="stealth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35843" name="_x217949448"/>
          <p:cNvSpPr>
            <a:spLocks noChangeShapeType="1"/>
          </p:cNvSpPr>
          <p:nvPr/>
        </p:nvSpPr>
        <p:spPr bwMode="auto">
          <a:xfrm>
            <a:off x="4283968" y="1772816"/>
            <a:ext cx="0" cy="295275"/>
          </a:xfrm>
          <a:prstGeom prst="line">
            <a:avLst/>
          </a:prstGeom>
          <a:noFill/>
          <a:ln w="53975">
            <a:solidFill>
              <a:srgbClr val="000000"/>
            </a:solidFill>
            <a:round/>
            <a:headEnd/>
            <a:tailEnd type="stealth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35842" name="_x217949848"/>
          <p:cNvSpPr>
            <a:spLocks noChangeShapeType="1"/>
          </p:cNvSpPr>
          <p:nvPr/>
        </p:nvSpPr>
        <p:spPr bwMode="auto">
          <a:xfrm flipV="1">
            <a:off x="5580112" y="1916832"/>
            <a:ext cx="720080" cy="504056"/>
          </a:xfrm>
          <a:prstGeom prst="line">
            <a:avLst/>
          </a:prstGeom>
          <a:noFill/>
          <a:ln w="35941">
            <a:solidFill>
              <a:srgbClr val="000000"/>
            </a:solidFill>
            <a:round/>
            <a:headEnd/>
            <a:tailEnd type="stealth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35841" name="_x217361080"/>
          <p:cNvSpPr>
            <a:spLocks noChangeShapeType="1"/>
          </p:cNvSpPr>
          <p:nvPr/>
        </p:nvSpPr>
        <p:spPr bwMode="auto">
          <a:xfrm>
            <a:off x="2627784" y="1556792"/>
            <a:ext cx="1008112" cy="0"/>
          </a:xfrm>
          <a:prstGeom prst="line">
            <a:avLst/>
          </a:prstGeom>
          <a:noFill/>
          <a:ln w="35941">
            <a:solidFill>
              <a:srgbClr val="000000"/>
            </a:solidFill>
            <a:round/>
            <a:headEnd/>
            <a:tailEnd type="stealth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0" y="914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altLang="ko-KR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/>
                <a:ea typeface="굴림" pitchFamily="50" charset="-127"/>
                <a:cs typeface="굴림" pitchFamily="50" charset="-127"/>
              </a:rPr>
              <a:t> </a:t>
            </a:r>
            <a:r>
              <a:rPr kumimoji="1" lang="ko-KR" altLang="ko-KR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굴림" pitchFamily="50" charset="-127"/>
                <a:ea typeface="굴림" pitchFamily="50" charset="-127"/>
                <a:cs typeface="굴림" pitchFamily="50" charset="-127"/>
              </a:rPr>
              <a:t> </a:t>
            </a: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graphicFrame>
        <p:nvGraphicFramePr>
          <p:cNvPr id="13" name="표 12"/>
          <p:cNvGraphicFramePr>
            <a:graphicFrameLocks noGrp="1"/>
          </p:cNvGraphicFramePr>
          <p:nvPr/>
        </p:nvGraphicFramePr>
        <p:xfrm>
          <a:off x="539552" y="4077071"/>
          <a:ext cx="7632848" cy="2185802"/>
        </p:xfrm>
        <a:graphic>
          <a:graphicData uri="http://schemas.openxmlformats.org/drawingml/2006/table">
            <a:tbl>
              <a:tblPr/>
              <a:tblGrid>
                <a:gridCol w="1832012"/>
                <a:gridCol w="525508"/>
                <a:gridCol w="1674602"/>
                <a:gridCol w="868178"/>
                <a:gridCol w="2732548"/>
              </a:tblGrid>
              <a:tr h="504057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정체성 표준</a:t>
                      </a:r>
                      <a:endParaRPr lang="ko-KR" altLang="en-US" sz="16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6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kern="0" spc="-50">
                          <a:solidFill>
                            <a:srgbClr val="000000"/>
                          </a:solidFill>
                          <a:ea typeface="나눔명조"/>
                        </a:rPr>
                        <a:t>일치</a:t>
                      </a:r>
                      <a:endParaRPr lang="ko-KR" altLang="en-US" sz="16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6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의미지각</a:t>
                      </a:r>
                      <a:endParaRPr lang="ko-KR" altLang="en-US" sz="16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0120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6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6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6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6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600" kern="0" spc="-50" dirty="0">
                        <a:solidFill>
                          <a:srgbClr val="000000"/>
                        </a:solidFill>
                      </a:endParaRP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불일치</a:t>
                      </a:r>
                      <a:endParaRPr lang="ko-KR" altLang="en-US" sz="16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1625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6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6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6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6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사회가 가지고 있는 의미지각</a:t>
                      </a:r>
                      <a:endParaRPr lang="ko-KR" altLang="en-US" sz="16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5851" name="_x217960968"/>
          <p:cNvSpPr>
            <a:spLocks noChangeShapeType="1"/>
          </p:cNvSpPr>
          <p:nvPr/>
        </p:nvSpPr>
        <p:spPr bwMode="auto">
          <a:xfrm>
            <a:off x="2483768" y="4365104"/>
            <a:ext cx="936104" cy="0"/>
          </a:xfrm>
          <a:prstGeom prst="line">
            <a:avLst/>
          </a:prstGeom>
          <a:noFill/>
          <a:ln w="35941">
            <a:solidFill>
              <a:srgbClr val="000000"/>
            </a:solidFill>
            <a:round/>
            <a:headEnd/>
            <a:tailEnd type="stealth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35850" name="_x217961128"/>
          <p:cNvSpPr>
            <a:spLocks noChangeShapeType="1"/>
          </p:cNvSpPr>
          <p:nvPr/>
        </p:nvSpPr>
        <p:spPr bwMode="auto">
          <a:xfrm>
            <a:off x="6804248" y="4725144"/>
            <a:ext cx="0" cy="322386"/>
          </a:xfrm>
          <a:prstGeom prst="line">
            <a:avLst/>
          </a:prstGeom>
          <a:noFill/>
          <a:ln w="53975">
            <a:solidFill>
              <a:srgbClr val="000000"/>
            </a:solidFill>
            <a:round/>
            <a:headEnd/>
            <a:tailEnd type="stealth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35849" name="_x217960168"/>
          <p:cNvSpPr>
            <a:spLocks noChangeShapeType="1"/>
          </p:cNvSpPr>
          <p:nvPr/>
        </p:nvSpPr>
        <p:spPr bwMode="auto">
          <a:xfrm flipH="1" flipV="1">
            <a:off x="6804248" y="5445224"/>
            <a:ext cx="3995" cy="160560"/>
          </a:xfrm>
          <a:prstGeom prst="line">
            <a:avLst/>
          </a:prstGeom>
          <a:noFill/>
          <a:ln w="53975">
            <a:solidFill>
              <a:srgbClr val="000000"/>
            </a:solidFill>
            <a:round/>
            <a:headEnd/>
            <a:tailEnd type="stealth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35853" name="Rectangle 13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35848" name="_x217956608"/>
          <p:cNvSpPr>
            <a:spLocks noChangeShapeType="1"/>
          </p:cNvSpPr>
          <p:nvPr/>
        </p:nvSpPr>
        <p:spPr bwMode="auto">
          <a:xfrm flipH="1" flipV="1">
            <a:off x="4283968" y="4365104"/>
            <a:ext cx="1012850" cy="4788"/>
          </a:xfrm>
          <a:prstGeom prst="line">
            <a:avLst/>
          </a:prstGeom>
          <a:noFill/>
          <a:ln w="35941">
            <a:solidFill>
              <a:srgbClr val="000000"/>
            </a:solidFill>
            <a:round/>
            <a:headEnd/>
            <a:tailEnd type="stealth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35854" name="Rectangle 14"/>
          <p:cNvSpPr>
            <a:spLocks noChangeArrowheads="1"/>
          </p:cNvSpPr>
          <p:nvPr/>
        </p:nvSpPr>
        <p:spPr bwMode="auto">
          <a:xfrm>
            <a:off x="0" y="914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altLang="ko-KR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/>
                <a:ea typeface="굴림" pitchFamily="50" charset="-127"/>
                <a:cs typeface="굴림" pitchFamily="50" charset="-127"/>
              </a:rPr>
              <a:t> </a:t>
            </a:r>
            <a:r>
              <a:rPr kumimoji="1" lang="ko-KR" altLang="ko-KR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굴림" pitchFamily="50" charset="-127"/>
                <a:ea typeface="굴림" pitchFamily="50" charset="-127"/>
                <a:cs typeface="굴림" pitchFamily="50" charset="-127"/>
              </a:rPr>
              <a:t> </a:t>
            </a: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21" name="제목 1"/>
          <p:cNvSpPr txBox="1">
            <a:spLocks/>
          </p:cNvSpPr>
          <p:nvPr/>
        </p:nvSpPr>
        <p:spPr>
          <a:xfrm>
            <a:off x="467544" y="3356992"/>
            <a:ext cx="5000660" cy="428628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의미지각에서의 불일치</a:t>
            </a:r>
            <a:endParaRPr kumimoji="0" lang="ko-KR" alt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</p:txBody>
      </p:sp>
      <p:sp>
        <p:nvSpPr>
          <p:cNvPr id="22" name="제목 1"/>
          <p:cNvSpPr txBox="1">
            <a:spLocks/>
          </p:cNvSpPr>
          <p:nvPr/>
        </p:nvSpPr>
        <p:spPr>
          <a:xfrm>
            <a:off x="0" y="0"/>
            <a:ext cx="2088232" cy="21602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rtlCol="0" anchor="ctr">
            <a:normAutofit lnSpcReduction="1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정체성의변동</a:t>
            </a:r>
            <a:endParaRPr kumimoji="0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460432" y="6309320"/>
            <a:ext cx="552600" cy="463749"/>
          </a:xfrm>
        </p:spPr>
        <p:txBody>
          <a:bodyPr anchor="ctr"/>
          <a:lstStyle/>
          <a:p>
            <a:pPr algn="ctr"/>
            <a:fld id="{9AD6612C-7206-4325-BB25-DD924C841FC0}" type="slidenum">
              <a:rPr lang="ko-KR" altLang="en-US" sz="1800" smtClean="0"/>
              <a:pPr algn="ctr"/>
              <a:t>27</a:t>
            </a:fld>
            <a:endParaRPr lang="ko-KR" altLang="en-US" sz="1800" dirty="0"/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>
            <a:off x="467544" y="332656"/>
            <a:ext cx="5000660" cy="428628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 변화하는 정체성</a:t>
            </a:r>
            <a:endParaRPr kumimoji="0" lang="ko-KR" alt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</p:txBody>
      </p:sp>
      <p:sp>
        <p:nvSpPr>
          <p:cNvPr id="7" name="제목 1"/>
          <p:cNvSpPr txBox="1">
            <a:spLocks/>
          </p:cNvSpPr>
          <p:nvPr/>
        </p:nvSpPr>
        <p:spPr>
          <a:xfrm>
            <a:off x="323528" y="908720"/>
            <a:ext cx="8424936" cy="5688632"/>
          </a:xfrm>
          <a:prstGeom prst="rect">
            <a:avLst/>
          </a:prstGeom>
          <a:solidFill>
            <a:schemeClr val="bg2"/>
          </a:solidFill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fontAlgn="base"/>
            <a:r>
              <a:rPr lang="ko-KR" altLang="en-US" sz="1200" dirty="0" smtClean="0"/>
              <a:t>‘</a:t>
            </a:r>
            <a:endParaRPr lang="ko-KR" altLang="en-US" sz="1200" dirty="0"/>
          </a:p>
        </p:txBody>
      </p:sp>
      <p:sp>
        <p:nvSpPr>
          <p:cNvPr id="6" name="제목 1"/>
          <p:cNvSpPr txBox="1">
            <a:spLocks/>
          </p:cNvSpPr>
          <p:nvPr/>
        </p:nvSpPr>
        <p:spPr>
          <a:xfrm>
            <a:off x="0" y="0"/>
            <a:ext cx="2088232" cy="21602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rtlCol="0" anchor="ctr">
            <a:normAutofit lnSpcReduction="1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정체성의변동</a:t>
            </a:r>
            <a:endParaRPr kumimoji="0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</p:txBody>
      </p:sp>
      <p:sp>
        <p:nvSpPr>
          <p:cNvPr id="11" name="제목 1"/>
          <p:cNvSpPr txBox="1">
            <a:spLocks/>
          </p:cNvSpPr>
          <p:nvPr/>
        </p:nvSpPr>
        <p:spPr>
          <a:xfrm>
            <a:off x="395536" y="2204864"/>
            <a:ext cx="8136904" cy="936104"/>
          </a:xfrm>
          <a:prstGeom prst="rect">
            <a:avLst/>
          </a:prstGeom>
          <a:solidFill>
            <a:schemeClr val="bg2"/>
          </a:solidFill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fontAlgn="base"/>
            <a:r>
              <a:rPr lang="en-US" altLang="ko-KR" sz="1200" i="1" dirty="0" smtClean="0"/>
              <a:t>“98</a:t>
            </a:r>
            <a:r>
              <a:rPr lang="ko-KR" altLang="en-US" sz="1200" i="1" dirty="0" smtClean="0"/>
              <a:t>년 이전에는 중앙과 현장의 흐름이 전투적 성향을 보이지만 </a:t>
            </a:r>
            <a:r>
              <a:rPr lang="en-US" altLang="ko-KR" sz="1200" i="1" dirty="0" smtClean="0"/>
              <a:t>98</a:t>
            </a:r>
            <a:r>
              <a:rPr lang="ko-KR" altLang="en-US" sz="1200" i="1" dirty="0" smtClean="0"/>
              <a:t>년 이후에 현장노조들은 급속히 제도화되는 거야</a:t>
            </a:r>
            <a:r>
              <a:rPr lang="en-US" altLang="ko-KR" sz="1200" i="1" dirty="0" smtClean="0"/>
              <a:t>. </a:t>
            </a:r>
            <a:r>
              <a:rPr lang="ko-KR" altLang="en-US" sz="1200" i="1" dirty="0" smtClean="0"/>
              <a:t>조합원들도 현재 있는 </a:t>
            </a:r>
            <a:r>
              <a:rPr lang="ko-KR" altLang="en-US" sz="1200" i="1" dirty="0" err="1" smtClean="0"/>
              <a:t>단협이나</a:t>
            </a:r>
            <a:r>
              <a:rPr lang="ko-KR" altLang="en-US" sz="1200" i="1" dirty="0" smtClean="0"/>
              <a:t> 제도의 중요성을 강조하고 집행부도 체제 안정적인 것이 거의 목표가 된 거지</a:t>
            </a:r>
            <a:r>
              <a:rPr lang="en-US" altLang="ko-KR" sz="1200" i="1" dirty="0" smtClean="0"/>
              <a:t>. </a:t>
            </a:r>
            <a:r>
              <a:rPr lang="ko-KR" altLang="en-US" sz="1200" i="1" dirty="0" smtClean="0"/>
              <a:t>사회가 양극화되면서 </a:t>
            </a:r>
            <a:r>
              <a:rPr lang="ko-KR" altLang="en-US" sz="1200" i="1" dirty="0" err="1" smtClean="0"/>
              <a:t>단협이나</a:t>
            </a:r>
            <a:r>
              <a:rPr lang="ko-KR" altLang="en-US" sz="1200" i="1" dirty="0" smtClean="0"/>
              <a:t> 이런 제도가</a:t>
            </a:r>
            <a:r>
              <a:rPr lang="en-US" altLang="ko-KR" sz="1200" i="1" dirty="0" smtClean="0"/>
              <a:t>......... </a:t>
            </a:r>
            <a:r>
              <a:rPr lang="ko-KR" altLang="en-US" sz="1200" i="1" dirty="0" smtClean="0"/>
              <a:t>이걸 </a:t>
            </a:r>
            <a:r>
              <a:rPr lang="ko-KR" altLang="en-US" sz="1200" i="1" dirty="0" err="1" smtClean="0"/>
              <a:t>유지해야한다</a:t>
            </a:r>
            <a:r>
              <a:rPr lang="en-US" altLang="ko-KR" sz="1200" i="1" dirty="0" smtClean="0"/>
              <a:t>. </a:t>
            </a:r>
            <a:r>
              <a:rPr lang="ko-KR" altLang="en-US" sz="1200" i="1" dirty="0" smtClean="0"/>
              <a:t>이건 제도를 지키는 것에 노조가 목표를 두는 거야</a:t>
            </a:r>
            <a:r>
              <a:rPr lang="en-US" altLang="ko-KR" sz="1200" i="1" dirty="0" smtClean="0"/>
              <a:t>”</a:t>
            </a:r>
            <a:endParaRPr lang="ko-KR" altLang="en-US" sz="1200" i="1" dirty="0"/>
          </a:p>
        </p:txBody>
      </p:sp>
      <p:sp>
        <p:nvSpPr>
          <p:cNvPr id="12" name="제목 1"/>
          <p:cNvSpPr txBox="1">
            <a:spLocks/>
          </p:cNvSpPr>
          <p:nvPr/>
        </p:nvSpPr>
        <p:spPr>
          <a:xfrm>
            <a:off x="395536" y="1052736"/>
            <a:ext cx="7920880" cy="288032"/>
          </a:xfrm>
          <a:prstGeom prst="rect">
            <a:avLst/>
          </a:prstGeom>
          <a:solidFill>
            <a:schemeClr val="bg2"/>
          </a:solidFill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fontAlgn="base">
              <a:buFont typeface="Wingdings" pitchFamily="2" charset="2"/>
              <a:buChar char="l"/>
            </a:pPr>
            <a:r>
              <a:rPr lang="en-US" altLang="ko-KR" sz="1400" dirty="0" smtClean="0"/>
              <a:t> </a:t>
            </a:r>
            <a:r>
              <a:rPr lang="ko-KR" altLang="en-US" sz="1400" dirty="0" smtClean="0"/>
              <a:t>저항적이거나 투쟁적인 사업방식에 대한 폄하 </a:t>
            </a:r>
            <a:endParaRPr lang="ko-KR" altLang="en-US" sz="1400" dirty="0"/>
          </a:p>
        </p:txBody>
      </p:sp>
      <p:sp>
        <p:nvSpPr>
          <p:cNvPr id="13" name="제목 1"/>
          <p:cNvSpPr txBox="1">
            <a:spLocks/>
          </p:cNvSpPr>
          <p:nvPr/>
        </p:nvSpPr>
        <p:spPr>
          <a:xfrm>
            <a:off x="395536" y="1484784"/>
            <a:ext cx="7848872" cy="576064"/>
          </a:xfrm>
          <a:prstGeom prst="rect">
            <a:avLst/>
          </a:prstGeom>
          <a:solidFill>
            <a:schemeClr val="bg2"/>
          </a:solidFill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fontAlgn="base"/>
            <a:r>
              <a:rPr lang="en-US" altLang="ko-KR" sz="1200" dirty="0" smtClean="0"/>
              <a:t>‘</a:t>
            </a:r>
            <a:r>
              <a:rPr lang="ko-KR" altLang="en-US" sz="1200" dirty="0" err="1" smtClean="0"/>
              <a:t>보여주기식</a:t>
            </a:r>
            <a:r>
              <a:rPr lang="ko-KR" altLang="en-US" sz="1200" dirty="0" smtClean="0"/>
              <a:t> 투쟁’</a:t>
            </a:r>
            <a:r>
              <a:rPr lang="en-US" altLang="ko-KR" sz="1200" dirty="0" smtClean="0"/>
              <a:t>,   </a:t>
            </a:r>
            <a:r>
              <a:rPr lang="ko-KR" altLang="en-US" sz="1200" dirty="0" smtClean="0"/>
              <a:t>‘가식’</a:t>
            </a:r>
            <a:r>
              <a:rPr lang="en-US" altLang="ko-KR" sz="1200" dirty="0" smtClean="0"/>
              <a:t>,  </a:t>
            </a:r>
            <a:r>
              <a:rPr lang="ko-KR" altLang="en-US" sz="1200" dirty="0" smtClean="0"/>
              <a:t>‘권력투쟁의 소산’</a:t>
            </a:r>
            <a:r>
              <a:rPr lang="en-US" altLang="ko-KR" sz="1200" dirty="0" smtClean="0"/>
              <a:t>,   ‘</a:t>
            </a:r>
            <a:r>
              <a:rPr lang="ko-KR" altLang="en-US" sz="1200" dirty="0" smtClean="0"/>
              <a:t>한풀이’</a:t>
            </a:r>
            <a:r>
              <a:rPr lang="en-US" altLang="ko-KR" sz="1200" dirty="0" smtClean="0"/>
              <a:t>,  ‘</a:t>
            </a:r>
            <a:r>
              <a:rPr lang="ko-KR" altLang="en-US" sz="1200" dirty="0" smtClean="0"/>
              <a:t>상투적인 것’</a:t>
            </a:r>
            <a:r>
              <a:rPr lang="en-US" altLang="ko-KR" sz="1200" dirty="0" smtClean="0"/>
              <a:t>,   ‘</a:t>
            </a:r>
            <a:r>
              <a:rPr lang="ko-KR" altLang="en-US" sz="1200" dirty="0" smtClean="0"/>
              <a:t>유령 같은 것’</a:t>
            </a:r>
            <a:endParaRPr lang="ko-KR" altLang="en-US" sz="1200" dirty="0"/>
          </a:p>
        </p:txBody>
      </p:sp>
      <p:sp>
        <p:nvSpPr>
          <p:cNvPr id="14" name="제목 1"/>
          <p:cNvSpPr txBox="1">
            <a:spLocks/>
          </p:cNvSpPr>
          <p:nvPr/>
        </p:nvSpPr>
        <p:spPr>
          <a:xfrm>
            <a:off x="395536" y="3284984"/>
            <a:ext cx="8136904" cy="1224136"/>
          </a:xfrm>
          <a:prstGeom prst="rect">
            <a:avLst/>
          </a:prstGeom>
          <a:solidFill>
            <a:schemeClr val="bg2"/>
          </a:solidFill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fontAlgn="base"/>
            <a:r>
              <a:rPr lang="en-US" altLang="ko-KR" sz="1200" i="1" dirty="0" smtClean="0"/>
              <a:t>“</a:t>
            </a:r>
            <a:r>
              <a:rPr lang="ko-KR" altLang="en-US" sz="1200" i="1" dirty="0" smtClean="0"/>
              <a:t>이중적인 것</a:t>
            </a:r>
            <a:r>
              <a:rPr lang="en-US" altLang="ko-KR" sz="1200" i="1" dirty="0" smtClean="0"/>
              <a:t>....... </a:t>
            </a:r>
            <a:r>
              <a:rPr lang="ko-KR" altLang="en-US" sz="1200" i="1" dirty="0" smtClean="0"/>
              <a:t>노동운동에 지배하고 있는 생각들</a:t>
            </a:r>
            <a:r>
              <a:rPr lang="en-US" altLang="ko-KR" sz="1200" i="1" dirty="0" smtClean="0"/>
              <a:t>.... </a:t>
            </a:r>
            <a:r>
              <a:rPr lang="ko-KR" altLang="en-US" sz="1200" i="1" dirty="0" smtClean="0"/>
              <a:t>이념은 사민화로 간지 오래</a:t>
            </a:r>
            <a:r>
              <a:rPr lang="en-US" altLang="ko-KR" sz="1200" i="1" dirty="0" smtClean="0"/>
              <a:t>.. </a:t>
            </a:r>
            <a:r>
              <a:rPr lang="ko-KR" altLang="en-US" sz="1200" i="1" dirty="0" smtClean="0"/>
              <a:t>벌써 넘어가진 오랜데</a:t>
            </a:r>
            <a:r>
              <a:rPr lang="en-US" altLang="ko-KR" sz="1200" i="1" dirty="0" smtClean="0"/>
              <a:t>.. </a:t>
            </a:r>
            <a:r>
              <a:rPr lang="ko-KR" altLang="en-US" sz="1200" i="1" dirty="0" smtClean="0"/>
              <a:t>마치 현실에서는</a:t>
            </a:r>
            <a:r>
              <a:rPr lang="en-US" altLang="ko-KR" sz="1200" i="1" dirty="0" smtClean="0"/>
              <a:t>.. </a:t>
            </a:r>
            <a:r>
              <a:rPr lang="ko-KR" altLang="en-US" sz="1200" i="1" dirty="0" smtClean="0"/>
              <a:t>사민주의를 말하면 마치 무슨 엄청난 낙인이나</a:t>
            </a:r>
            <a:r>
              <a:rPr lang="en-US" altLang="ko-KR" sz="1200" i="1" dirty="0" smtClean="0"/>
              <a:t>.... </a:t>
            </a:r>
            <a:r>
              <a:rPr lang="ko-KR" altLang="en-US" sz="1200" i="1" dirty="0" smtClean="0"/>
              <a:t>참 기가 막힌 현실이야</a:t>
            </a:r>
            <a:r>
              <a:rPr lang="en-US" altLang="ko-KR" sz="1200" i="1" dirty="0" smtClean="0"/>
              <a:t>.....(</a:t>
            </a:r>
            <a:r>
              <a:rPr lang="ko-KR" altLang="en-US" sz="1200" i="1" dirty="0" smtClean="0"/>
              <a:t>중략</a:t>
            </a:r>
            <a:r>
              <a:rPr lang="en-US" altLang="ko-KR" sz="1200" i="1" dirty="0" smtClean="0"/>
              <a:t>)..... </a:t>
            </a:r>
            <a:r>
              <a:rPr lang="ko-KR" altLang="en-US" sz="1200" i="1" dirty="0" smtClean="0"/>
              <a:t>노동운동에서 어떤 진영도 의회주의에 대해 부정하지 못하면서</a:t>
            </a:r>
            <a:r>
              <a:rPr lang="en-US" altLang="ko-KR" sz="1200" i="1" dirty="0" smtClean="0"/>
              <a:t>... </a:t>
            </a:r>
            <a:r>
              <a:rPr lang="ko-KR" altLang="en-US" sz="1200" i="1" dirty="0" smtClean="0"/>
              <a:t>입으로는 반대한다고 하고</a:t>
            </a:r>
            <a:r>
              <a:rPr lang="en-US" altLang="ko-KR" sz="1200" i="1" dirty="0" smtClean="0"/>
              <a:t>....” </a:t>
            </a:r>
            <a:endParaRPr lang="ko-KR" altLang="en-US" sz="1200" i="1" dirty="0"/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395536" y="4797152"/>
            <a:ext cx="7920880" cy="288032"/>
          </a:xfrm>
          <a:prstGeom prst="rect">
            <a:avLst/>
          </a:prstGeom>
          <a:solidFill>
            <a:schemeClr val="bg2"/>
          </a:solidFill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fontAlgn="base">
              <a:buFont typeface="Wingdings" pitchFamily="2" charset="2"/>
              <a:buChar char="l"/>
            </a:pPr>
            <a:r>
              <a:rPr lang="en-US" altLang="ko-KR" sz="1400" dirty="0" smtClean="0"/>
              <a:t> </a:t>
            </a:r>
            <a:r>
              <a:rPr lang="ko-KR" altLang="en-US" sz="1400" dirty="0" smtClean="0"/>
              <a:t>복수의 정체성</a:t>
            </a:r>
            <a:r>
              <a:rPr lang="en-US" altLang="ko-KR" sz="1400" dirty="0" smtClean="0"/>
              <a:t>(multiple  </a:t>
            </a:r>
            <a:r>
              <a:rPr lang="en-US" altLang="ko-KR" sz="1400" dirty="0" err="1" smtClean="0"/>
              <a:t>ientity</a:t>
            </a:r>
            <a:r>
              <a:rPr lang="en-US" altLang="ko-KR" sz="1400" dirty="0" smtClean="0"/>
              <a:t>)</a:t>
            </a:r>
            <a:r>
              <a:rPr lang="ko-KR" altLang="en-US" sz="1400" dirty="0" smtClean="0"/>
              <a:t>과 정체성 변화 </a:t>
            </a:r>
            <a:endParaRPr lang="ko-KR" altLang="en-US" sz="1400" dirty="0"/>
          </a:p>
        </p:txBody>
      </p:sp>
      <p:sp>
        <p:nvSpPr>
          <p:cNvPr id="16" name="제목 1"/>
          <p:cNvSpPr txBox="1">
            <a:spLocks/>
          </p:cNvSpPr>
          <p:nvPr/>
        </p:nvSpPr>
        <p:spPr>
          <a:xfrm>
            <a:off x="395536" y="5229200"/>
            <a:ext cx="7992888" cy="360040"/>
          </a:xfrm>
          <a:prstGeom prst="rect">
            <a:avLst/>
          </a:prstGeom>
          <a:solidFill>
            <a:schemeClr val="bg2"/>
          </a:solidFill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fontAlgn="base"/>
            <a:r>
              <a:rPr lang="ko-KR" altLang="en-US" sz="1200" dirty="0" smtClean="0"/>
              <a:t> 상황변화에 따른 정체성 특성위계에서의 변화 </a:t>
            </a:r>
            <a:r>
              <a:rPr lang="en-US" altLang="ko-KR" sz="1200" dirty="0" smtClean="0"/>
              <a:t>-&gt; </a:t>
            </a:r>
            <a:r>
              <a:rPr lang="ko-KR" altLang="en-US" sz="1200" dirty="0" smtClean="0"/>
              <a:t>높은 위계의 정체성에서의 변동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혼란 </a:t>
            </a:r>
            <a:endParaRPr lang="ko-KR" alt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460432" y="6309320"/>
            <a:ext cx="552600" cy="463749"/>
          </a:xfrm>
        </p:spPr>
        <p:txBody>
          <a:bodyPr anchor="ctr"/>
          <a:lstStyle/>
          <a:p>
            <a:pPr algn="ctr"/>
            <a:fld id="{9AD6612C-7206-4325-BB25-DD924C841FC0}" type="slidenum">
              <a:rPr lang="ko-KR" altLang="en-US" sz="1800" smtClean="0"/>
              <a:pPr algn="ctr"/>
              <a:t>28</a:t>
            </a:fld>
            <a:endParaRPr lang="ko-KR" altLang="en-US" sz="1800" dirty="0"/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>
            <a:off x="539552" y="332656"/>
            <a:ext cx="5000660" cy="428628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 집단과 정체성 고착화</a:t>
            </a:r>
            <a:endParaRPr kumimoji="0" lang="ko-KR" alt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</p:txBody>
      </p:sp>
      <p:sp>
        <p:nvSpPr>
          <p:cNvPr id="7" name="제목 1"/>
          <p:cNvSpPr txBox="1">
            <a:spLocks/>
          </p:cNvSpPr>
          <p:nvPr/>
        </p:nvSpPr>
        <p:spPr>
          <a:xfrm>
            <a:off x="467544" y="1124744"/>
            <a:ext cx="8136904" cy="5472608"/>
          </a:xfrm>
          <a:prstGeom prst="rect">
            <a:avLst/>
          </a:prstGeom>
          <a:solidFill>
            <a:schemeClr val="bg2"/>
          </a:solidFill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ko-KR" alt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539552" y="1397001"/>
          <a:ext cx="7992887" cy="4392967"/>
        </p:xfrm>
        <a:graphic>
          <a:graphicData uri="http://schemas.openxmlformats.org/drawingml/2006/table">
            <a:tbl>
              <a:tblPr/>
              <a:tblGrid>
                <a:gridCol w="541549"/>
                <a:gridCol w="1889635"/>
                <a:gridCol w="541549"/>
                <a:gridCol w="2055474"/>
                <a:gridCol w="2964680"/>
              </a:tblGrid>
              <a:tr h="580571">
                <a:tc>
                  <a:txBody>
                    <a:bodyPr/>
                    <a:lstStyle/>
                    <a:p>
                      <a:pPr marL="0" marR="0" indent="12700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6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24480" marR="24480" marT="6768" marB="676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6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24480" marR="24480" marT="6768" marB="6768" anchor="ctr">
                    <a:lnL>
                      <a:noFill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6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24480" marR="24480" marT="6768" marB="6768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6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24480" marR="24480" marT="6768" marB="676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6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24480" marR="24480" marT="6768" marB="67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80571">
                <a:tc>
                  <a:txBody>
                    <a:bodyPr/>
                    <a:lstStyle/>
                    <a:p>
                      <a:pPr marL="0" marR="0" indent="12700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6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24480" marR="24480" marT="6768" marB="676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kern="0" spc="-50">
                          <a:solidFill>
                            <a:srgbClr val="000000"/>
                          </a:solidFill>
                          <a:ea typeface="나눔명조"/>
                        </a:rPr>
                        <a:t>범주화 및 경계짓기</a:t>
                      </a:r>
                      <a:endParaRPr lang="ko-KR" altLang="en-US" sz="16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24480" marR="24480" marT="6768" marB="676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6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24480" marR="24480" marT="6768" marB="676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6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24480" marR="24480" marT="6768" marB="676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6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24480" marR="24480" marT="6768" marB="67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80571">
                <a:tc>
                  <a:txBody>
                    <a:bodyPr/>
                    <a:lstStyle/>
                    <a:p>
                      <a:pPr marL="0" marR="0" indent="12700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6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24480" marR="24480" marT="6768" marB="676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6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24480" marR="24480" marT="6768" marB="6768" anchor="ctr">
                    <a:lnL>
                      <a:noFill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6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24480" marR="24480" marT="6768" marB="6768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6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24480" marR="24480" marT="6768" marB="676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6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24480" marR="24480" marT="6768" marB="67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0571">
                <a:tc>
                  <a:txBody>
                    <a:bodyPr/>
                    <a:lstStyle/>
                    <a:p>
                      <a:pPr marL="0" marR="0" indent="12700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6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24480" marR="24480" marT="6768" marB="676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kern="0" spc="-50">
                          <a:solidFill>
                            <a:srgbClr val="000000"/>
                          </a:solidFill>
                          <a:ea typeface="나눔명조"/>
                        </a:rPr>
                        <a:t>내집단 강화 및 내</a:t>
                      </a:r>
                      <a:r>
                        <a:rPr lang="en-US" altLang="ko-KR" sz="1600" kern="0" spc="-50">
                          <a:solidFill>
                            <a:srgbClr val="000000"/>
                          </a:solidFill>
                          <a:latin typeface="나눔명조"/>
                        </a:rPr>
                        <a:t>·</a:t>
                      </a:r>
                      <a:r>
                        <a:rPr lang="ko-KR" altLang="en-US" sz="1600" kern="0" spc="-50">
                          <a:solidFill>
                            <a:srgbClr val="000000"/>
                          </a:solidFill>
                          <a:ea typeface="나눔명조"/>
                        </a:rPr>
                        <a:t>외집단 차별화</a:t>
                      </a:r>
                      <a:endParaRPr lang="ko-KR" altLang="en-US" sz="16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24480" marR="24480" marT="6768" marB="676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6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24480" marR="24480" marT="6768" marB="676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6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24480" marR="24480" marT="6768" marB="676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1" kern="0" spc="-50">
                          <a:solidFill>
                            <a:srgbClr val="000000"/>
                          </a:solidFill>
                          <a:ea typeface="나눔명조"/>
                        </a:rPr>
                        <a:t>정체성 고착화</a:t>
                      </a:r>
                      <a:endParaRPr lang="ko-KR" altLang="en-US" sz="16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24480" marR="24480" marT="6768" marB="676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0571">
                <a:tc>
                  <a:txBody>
                    <a:bodyPr/>
                    <a:lstStyle/>
                    <a:p>
                      <a:pPr marL="0" marR="0" indent="12700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6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24480" marR="24480" marT="6768" marB="676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6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24480" marR="24480" marT="6768" marB="6768" anchor="ctr">
                    <a:lnL>
                      <a:noFill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6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24480" marR="24480" marT="6768" marB="6768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6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24480" marR="24480" marT="6768" marB="676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6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24480" marR="24480" marT="6768" marB="6768" anchor="ctr">
                    <a:lnL>
                      <a:noFill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580571">
                <a:tc>
                  <a:txBody>
                    <a:bodyPr/>
                    <a:lstStyle/>
                    <a:p>
                      <a:pPr marL="0" marR="0" indent="12700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6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24480" marR="24480" marT="6768" marB="676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kern="0" spc="-50">
                          <a:solidFill>
                            <a:srgbClr val="000000"/>
                          </a:solidFill>
                          <a:ea typeface="나눔명조"/>
                        </a:rPr>
                        <a:t>정체성의 정치와 자기고양</a:t>
                      </a:r>
                      <a:endParaRPr lang="ko-KR" altLang="en-US" sz="16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24480" marR="24480" marT="6768" marB="676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6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24480" marR="24480" marT="6768" marB="676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6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24480" marR="24480" marT="6768" marB="676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6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24480" marR="24480" marT="6768" marB="67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80571">
                <a:tc>
                  <a:txBody>
                    <a:bodyPr/>
                    <a:lstStyle/>
                    <a:p>
                      <a:pPr marL="0" marR="0" indent="12700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6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24480" marR="24480" marT="6768" marB="676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6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24480" marR="24480" marT="6768" marB="6768" anchor="ctr">
                    <a:lnL>
                      <a:noFill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6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24480" marR="24480" marT="6768" marB="6768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6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24480" marR="24480" marT="6768" marB="676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6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24480" marR="24480" marT="6768" marB="67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2700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altLang="ko-KR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/>
                <a:ea typeface="굴림" pitchFamily="50" charset="-127"/>
                <a:cs typeface="굴림" pitchFamily="50" charset="-127"/>
              </a:rPr>
              <a:t> </a:t>
            </a:r>
            <a:r>
              <a:rPr kumimoji="1" lang="ko-KR" altLang="ko-KR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굴림" pitchFamily="50" charset="-127"/>
                <a:ea typeface="굴림" pitchFamily="50" charset="-127"/>
                <a:cs typeface="굴림" pitchFamily="50" charset="-127"/>
              </a:rPr>
              <a:t> </a:t>
            </a:r>
            <a:endParaRPr kumimoji="1" lang="ko-KR" altLang="ko-KR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  <a:p>
            <a:pPr marL="0" marR="0" lvl="0" indent="127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37889" name="_x217486056"/>
          <p:cNvSpPr>
            <a:spLocks noChangeShapeType="1"/>
          </p:cNvSpPr>
          <p:nvPr/>
        </p:nvSpPr>
        <p:spPr bwMode="auto">
          <a:xfrm>
            <a:off x="3851920" y="3501008"/>
            <a:ext cx="1152128" cy="0"/>
          </a:xfrm>
          <a:prstGeom prst="line">
            <a:avLst/>
          </a:prstGeom>
          <a:noFill/>
          <a:ln w="53975">
            <a:solidFill>
              <a:srgbClr val="000000"/>
            </a:solidFill>
            <a:round/>
            <a:headEnd/>
            <a:tailEnd type="stealth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9" name="제목 1"/>
          <p:cNvSpPr txBox="1">
            <a:spLocks/>
          </p:cNvSpPr>
          <p:nvPr/>
        </p:nvSpPr>
        <p:spPr>
          <a:xfrm>
            <a:off x="0" y="0"/>
            <a:ext cx="2088232" cy="21602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rtlCol="0" anchor="ctr">
            <a:normAutofit lnSpcReduction="1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정체성의변동</a:t>
            </a:r>
            <a:endParaRPr kumimoji="0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460432" y="6309320"/>
            <a:ext cx="552600" cy="463749"/>
          </a:xfrm>
        </p:spPr>
        <p:txBody>
          <a:bodyPr anchor="ctr"/>
          <a:lstStyle/>
          <a:p>
            <a:pPr algn="ctr"/>
            <a:fld id="{9AD6612C-7206-4325-BB25-DD924C841FC0}" type="slidenum">
              <a:rPr lang="ko-KR" altLang="en-US" sz="1800" smtClean="0"/>
              <a:pPr algn="ctr"/>
              <a:t>29</a:t>
            </a:fld>
            <a:endParaRPr lang="ko-KR" altLang="en-US" sz="1800" dirty="0"/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>
            <a:off x="467544" y="332656"/>
            <a:ext cx="5000660" cy="428628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 정파로의 집단화</a:t>
            </a:r>
            <a:endParaRPr kumimoji="0" lang="ko-KR" alt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</p:txBody>
      </p:sp>
      <p:sp>
        <p:nvSpPr>
          <p:cNvPr id="7" name="제목 1"/>
          <p:cNvSpPr txBox="1">
            <a:spLocks/>
          </p:cNvSpPr>
          <p:nvPr/>
        </p:nvSpPr>
        <p:spPr>
          <a:xfrm>
            <a:off x="467544" y="1124744"/>
            <a:ext cx="8136904" cy="5472608"/>
          </a:xfrm>
          <a:prstGeom prst="rect">
            <a:avLst/>
          </a:prstGeom>
          <a:solidFill>
            <a:schemeClr val="bg2"/>
          </a:solidFill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ko-KR" alt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395536" y="-675456"/>
          <a:ext cx="7992889" cy="5970054"/>
        </p:xfrm>
        <a:graphic>
          <a:graphicData uri="http://schemas.openxmlformats.org/drawingml/2006/table">
            <a:tbl>
              <a:tblPr/>
              <a:tblGrid>
                <a:gridCol w="877019"/>
                <a:gridCol w="1571253"/>
                <a:gridCol w="5544617"/>
              </a:tblGrid>
              <a:tr h="1894362">
                <a:tc gridSpan="3">
                  <a:txBody>
                    <a:bodyPr/>
                    <a:lstStyle/>
                    <a:p>
                      <a:pPr marL="25400" marR="0" indent="-25400" algn="just" fontAlgn="base" latinLnBrk="1">
                        <a:lnSpc>
                          <a:spcPct val="9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30" dirty="0">
                        <a:solidFill>
                          <a:srgbClr val="000000"/>
                        </a:solidFill>
                      </a:endParaRPr>
                    </a:p>
                  </a:txBody>
                  <a:tcPr marL="63082" marR="63082" marT="17440" marB="1744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417929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정파경향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63082" marR="63082" marT="17440" marB="1744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사례특성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63082" marR="63082" marT="17440" marB="1744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주요 내용</a:t>
                      </a:r>
                      <a:endParaRPr lang="ko-KR" altLang="en-US" sz="14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63082" marR="63082" marT="17440" marB="1744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7929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현장파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63082" marR="63082" marT="17440" marB="1744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전형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63082" marR="63082" marT="17440" marB="1744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▵밥도 </a:t>
                      </a:r>
                      <a:r>
                        <a:rPr lang="ko-KR" altLang="en-US" sz="14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같이 안 먹는 왜곡된 </a:t>
                      </a: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정파운동</a:t>
                      </a:r>
                      <a:endParaRPr lang="ko-KR" altLang="en-US" sz="14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63082" marR="63082" marT="17440" marB="1744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79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일탈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63082" marR="63082" marT="17440" marB="1744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▵권력의지로 </a:t>
                      </a:r>
                      <a:r>
                        <a:rPr lang="ko-KR" altLang="en-US" sz="14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뭉친 </a:t>
                      </a: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정파집단</a:t>
                      </a:r>
                      <a:endParaRPr lang="ko-KR" altLang="en-US" sz="14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63082" marR="63082" marT="17440" marB="1744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4339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국민파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63082" marR="63082" marT="17440" marB="1744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전형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63082" marR="63082" marT="17440" marB="1744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▵정파집단의 </a:t>
                      </a:r>
                      <a:r>
                        <a:rPr lang="ko-KR" altLang="en-US" sz="14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주장만 격돌하는 </a:t>
                      </a: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회의</a:t>
                      </a:r>
                      <a:endParaRPr lang="en-US" altLang="ko-KR" sz="1400" kern="0" spc="-50" dirty="0" smtClean="0">
                        <a:solidFill>
                          <a:srgbClr val="000000"/>
                        </a:solidFill>
                        <a:ea typeface="나눔명조"/>
                      </a:endParaRPr>
                    </a:p>
                    <a:p>
                      <a:pPr marL="0" marR="0" indent="0" algn="just" fontAlgn="base" latinLnBrk="1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▵밥도 </a:t>
                      </a:r>
                      <a:r>
                        <a:rPr lang="ko-KR" altLang="en-US" sz="14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같이 먹지 않는 폐쇄적 </a:t>
                      </a: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정파</a:t>
                      </a:r>
                      <a:endParaRPr lang="en-US" altLang="ko-KR" sz="1400" kern="0" spc="-50" dirty="0" smtClean="0">
                        <a:solidFill>
                          <a:srgbClr val="000000"/>
                        </a:solidFill>
                        <a:ea typeface="나눔명조"/>
                      </a:endParaRPr>
                    </a:p>
                    <a:p>
                      <a:pPr marL="0" marR="0" indent="0" algn="just" fontAlgn="base" latinLnBrk="1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▵갈등을 </a:t>
                      </a:r>
                      <a:r>
                        <a:rPr lang="ko-KR" altLang="en-US" sz="14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부추기는 </a:t>
                      </a: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역할</a:t>
                      </a:r>
                      <a:endParaRPr lang="en-US" altLang="ko-KR" sz="1400" kern="0" spc="-50" dirty="0" smtClean="0">
                        <a:solidFill>
                          <a:srgbClr val="000000"/>
                        </a:solidFill>
                        <a:ea typeface="나눔명조"/>
                      </a:endParaRPr>
                    </a:p>
                    <a:p>
                      <a:pPr marL="0" marR="0" indent="0" algn="just" fontAlgn="base" latinLnBrk="1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▵과도한 </a:t>
                      </a:r>
                      <a:r>
                        <a:rPr lang="ko-KR" altLang="en-US" sz="14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내부 권력 투쟁에 몰입하는 </a:t>
                      </a: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정파</a:t>
                      </a:r>
                      <a:endParaRPr lang="ko-KR" altLang="en-US" sz="14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63082" marR="63082" marT="17440" marB="1744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170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일탈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63082" marR="63082" marT="17440" marB="1744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▵폐쇄적인 정파운영</a:t>
                      </a:r>
                      <a:endParaRPr lang="en-US" altLang="ko-KR" sz="1400" kern="0" spc="-50" dirty="0" smtClean="0">
                        <a:solidFill>
                          <a:srgbClr val="000000"/>
                        </a:solidFill>
                        <a:ea typeface="나눔명조"/>
                      </a:endParaRPr>
                    </a:p>
                    <a:p>
                      <a:pPr marL="0" marR="0" indent="0" algn="just" fontAlgn="base" latinLnBrk="1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▵과도한 </a:t>
                      </a:r>
                      <a:r>
                        <a:rPr lang="ko-KR" altLang="en-US" sz="14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정파의 </a:t>
                      </a: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정치</a:t>
                      </a:r>
                      <a:r>
                        <a:rPr lang="en-US" altLang="ko-KR" sz="1400" kern="0" spc="-50" dirty="0" smtClean="0">
                          <a:solidFill>
                            <a:srgbClr val="000000"/>
                          </a:solidFill>
                          <a:latin typeface="나눔명조"/>
                        </a:rPr>
                        <a:t> </a:t>
                      </a:r>
                      <a:endParaRPr lang="ko-KR" altLang="en-US" sz="14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63082" marR="63082" marT="17440" marB="1744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7929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중앙파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63082" marR="63082" marT="17440" marB="1744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전형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63082" marR="63082" marT="17440" marB="1744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▵권력욕과 </a:t>
                      </a:r>
                      <a:r>
                        <a:rPr lang="ko-KR" altLang="en-US" sz="14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결합된 정파운동의 </a:t>
                      </a: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문제</a:t>
                      </a:r>
                      <a:endParaRPr lang="ko-KR" altLang="en-US" sz="14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63082" marR="63082" marT="17440" marB="1744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79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일탈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63082" marR="63082" marT="17440" marB="1744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▵폐쇄적인 정파운영</a:t>
                      </a:r>
                      <a:endParaRPr lang="ko-KR" altLang="en-US" sz="14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63082" marR="63082" marT="17440" marB="1744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제목 1"/>
          <p:cNvSpPr txBox="1">
            <a:spLocks/>
          </p:cNvSpPr>
          <p:nvPr/>
        </p:nvSpPr>
        <p:spPr>
          <a:xfrm>
            <a:off x="0" y="0"/>
            <a:ext cx="2088232" cy="21602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rtlCol="0" anchor="ctr">
            <a:normAutofit lnSpcReduction="1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정체성의변동</a:t>
            </a:r>
            <a:endParaRPr kumimoji="0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460432" y="6309320"/>
            <a:ext cx="552600" cy="463749"/>
          </a:xfrm>
        </p:spPr>
        <p:txBody>
          <a:bodyPr anchor="ctr"/>
          <a:lstStyle/>
          <a:p>
            <a:pPr algn="ctr"/>
            <a:fld id="{9AD6612C-7206-4325-BB25-DD924C841FC0}" type="slidenum">
              <a:rPr lang="ko-KR" altLang="en-US" sz="1800" smtClean="0"/>
              <a:pPr algn="ctr"/>
              <a:t>3</a:t>
            </a:fld>
            <a:endParaRPr lang="ko-KR" altLang="en-US" sz="1800" dirty="0"/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>
            <a:off x="428596" y="571480"/>
            <a:ext cx="5000660" cy="428628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 연구의 문제의식</a:t>
            </a:r>
            <a:endParaRPr kumimoji="0" lang="ko-KR" alt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9" name="제목 1"/>
          <p:cNvSpPr txBox="1">
            <a:spLocks/>
          </p:cNvSpPr>
          <p:nvPr/>
        </p:nvSpPr>
        <p:spPr>
          <a:xfrm>
            <a:off x="539552" y="1124744"/>
            <a:ext cx="8136904" cy="5184576"/>
          </a:xfrm>
          <a:prstGeom prst="rect">
            <a:avLst/>
          </a:prstGeom>
          <a:solidFill>
            <a:schemeClr val="bg2"/>
          </a:solidFill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ko-KR" alt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</p:txBody>
      </p:sp>
      <p:sp>
        <p:nvSpPr>
          <p:cNvPr id="11" name="제목 1"/>
          <p:cNvSpPr txBox="1">
            <a:spLocks/>
          </p:cNvSpPr>
          <p:nvPr/>
        </p:nvSpPr>
        <p:spPr>
          <a:xfrm>
            <a:off x="467544" y="1268760"/>
            <a:ext cx="3528392" cy="295232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ko-KR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 구조를 중심에 두는 연구 경향</a:t>
            </a:r>
            <a:endParaRPr kumimoji="0" lang="en-US" altLang="ko-KR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altLang="ko-KR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명조"/>
              <a:ea typeface="맑은 고딕" pitchFamily="50" charset="-127"/>
              <a:cs typeface="+mj-cs"/>
            </a:endParaRPr>
          </a:p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altLang="ko-KR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  <a:p>
            <a:pPr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en-US" altLang="ko-KR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명조"/>
                <a:ea typeface="맑은 고딕" pitchFamily="50" charset="-127"/>
                <a:cs typeface="+mj-cs"/>
              </a:rPr>
              <a:t> </a:t>
            </a:r>
            <a:r>
              <a:rPr lang="ko-KR" alt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명조"/>
                <a:ea typeface="맑은 고딕" pitchFamily="50" charset="-127"/>
                <a:cs typeface="+mj-cs"/>
              </a:rPr>
              <a:t>이해의 정치</a:t>
            </a:r>
            <a:r>
              <a:rPr lang="en-US" altLang="ko-KR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명조"/>
                <a:ea typeface="맑은 고딕" pitchFamily="50" charset="-127"/>
                <a:cs typeface="+mj-cs"/>
              </a:rPr>
              <a:t>(</a:t>
            </a:r>
            <a:r>
              <a:rPr lang="en-US" altLang="ko-KR" sz="1600" dirty="0" smtClean="0"/>
              <a:t>politics of interest)</a:t>
            </a:r>
          </a:p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ko-KR" alt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</p:txBody>
      </p:sp>
      <p:sp>
        <p:nvSpPr>
          <p:cNvPr id="14" name="제목 1"/>
          <p:cNvSpPr txBox="1">
            <a:spLocks/>
          </p:cNvSpPr>
          <p:nvPr/>
        </p:nvSpPr>
        <p:spPr>
          <a:xfrm>
            <a:off x="4860032" y="1268760"/>
            <a:ext cx="3528392" cy="295232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altLang="ko-K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 </a:t>
            </a:r>
            <a:r>
              <a:rPr kumimoji="0" lang="ko-KR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행위주체에 관심</a:t>
            </a:r>
            <a:endParaRPr kumimoji="0" lang="en-US" altLang="ko-KR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altLang="ko-KR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ko-KR" altLang="en-US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명조"/>
                <a:ea typeface="맑은 고딕" pitchFamily="50" charset="-127"/>
                <a:cs typeface="+mj-cs"/>
              </a:rPr>
              <a:t>행위자는 단순히 피동적인 존재가 아님</a:t>
            </a:r>
            <a:endParaRPr lang="en-US" altLang="ko-KR" sz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명조"/>
              <a:ea typeface="맑은 고딕" pitchFamily="50" charset="-127"/>
              <a:cs typeface="+mj-cs"/>
            </a:endParaRPr>
          </a:p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altLang="ko-KR" sz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명조"/>
              <a:ea typeface="맑은 고딕" pitchFamily="50" charset="-127"/>
              <a:cs typeface="+mj-cs"/>
            </a:endParaRPr>
          </a:p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ko-KR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노동운동 현실에서의 해법 모색에서 행위주체가 결정적임</a:t>
            </a:r>
            <a:endParaRPr kumimoji="0" lang="en-US" altLang="ko-KR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altLang="ko-KR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altLang="ko-KR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  <a:p>
            <a:pPr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en-US" altLang="ko-KR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명조"/>
                <a:ea typeface="맑은 고딕" pitchFamily="50" charset="-127"/>
                <a:cs typeface="+mj-cs"/>
              </a:rPr>
              <a:t> </a:t>
            </a:r>
            <a:r>
              <a:rPr lang="ko-KR" alt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명조"/>
                <a:ea typeface="맑은 고딕" pitchFamily="50" charset="-127"/>
                <a:cs typeface="+mj-cs"/>
              </a:rPr>
              <a:t>정체성의 정치</a:t>
            </a:r>
            <a:r>
              <a:rPr lang="en-US" altLang="ko-KR" sz="1600" dirty="0" smtClean="0"/>
              <a:t>(politics of identity)</a:t>
            </a:r>
          </a:p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ko-KR" alt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539552" y="4725144"/>
            <a:ext cx="7776864" cy="172819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fontAlgn="base"/>
            <a:r>
              <a:rPr lang="ko-KR" altLang="en-US" sz="1400" i="1" dirty="0" smtClean="0"/>
              <a:t>“중요한 것은 </a:t>
            </a:r>
            <a:r>
              <a:rPr lang="en-US" altLang="ko-KR" sz="1400" i="1" dirty="0" smtClean="0"/>
              <a:t>(</a:t>
            </a:r>
            <a:r>
              <a:rPr lang="ko-KR" altLang="en-US" sz="1400" i="1" dirty="0" smtClean="0"/>
              <a:t>외부가 아니라</a:t>
            </a:r>
            <a:r>
              <a:rPr lang="en-US" altLang="ko-KR" sz="1400" i="1" dirty="0" smtClean="0"/>
              <a:t>) </a:t>
            </a:r>
            <a:r>
              <a:rPr lang="ko-KR" altLang="en-US" sz="1400" i="1" dirty="0" smtClean="0"/>
              <a:t>우리 내부의 철학의 문제이고 가치관의 문제라고 생각해요</a:t>
            </a:r>
            <a:r>
              <a:rPr lang="en-US" altLang="ko-KR" sz="1400" i="1" dirty="0" smtClean="0"/>
              <a:t>. </a:t>
            </a:r>
            <a:r>
              <a:rPr lang="ko-KR" altLang="en-US" sz="1400" i="1" dirty="0" smtClean="0"/>
              <a:t>이것만 정리가 된다면 세상을 바꾸어 나가는 것은 큰 문제가 아닌데</a:t>
            </a:r>
            <a:r>
              <a:rPr lang="en-US" altLang="ko-KR" sz="1400" i="1" dirty="0" smtClean="0"/>
              <a:t>. </a:t>
            </a:r>
            <a:r>
              <a:rPr lang="ko-KR" altLang="en-US" sz="1400" i="1" dirty="0" smtClean="0"/>
              <a:t>내 자신부터 바꾸지 못하고 세상을 바꾸자고 하면서 구태의연하게 자기 자신의 모습은 변화시키지 않고</a:t>
            </a:r>
            <a:r>
              <a:rPr lang="en-US" altLang="ko-KR" sz="1400" i="1" dirty="0" smtClean="0"/>
              <a:t>...(</a:t>
            </a:r>
            <a:r>
              <a:rPr lang="ko-KR" altLang="en-US" sz="1400" i="1" dirty="0" smtClean="0"/>
              <a:t>중략</a:t>
            </a:r>
            <a:r>
              <a:rPr lang="en-US" altLang="ko-KR" sz="1400" i="1" dirty="0" smtClean="0"/>
              <a:t>).....</a:t>
            </a:r>
            <a:r>
              <a:rPr lang="ko-KR" altLang="en-US" sz="1400" i="1" dirty="0" smtClean="0"/>
              <a:t>문제는 우리에게 있다고 생각해요</a:t>
            </a:r>
            <a:r>
              <a:rPr lang="en-US" altLang="ko-KR" sz="1400" i="1" dirty="0" smtClean="0"/>
              <a:t>. </a:t>
            </a:r>
            <a:r>
              <a:rPr lang="ko-KR" altLang="en-US" sz="1400" i="1" dirty="0" smtClean="0"/>
              <a:t>탄압의 문제는 </a:t>
            </a:r>
            <a:r>
              <a:rPr lang="en-US" altLang="ko-KR" sz="1400" i="1" dirty="0" smtClean="0"/>
              <a:t>2</a:t>
            </a:r>
            <a:r>
              <a:rPr lang="ko-KR" altLang="en-US" sz="1400" i="1" dirty="0" smtClean="0"/>
              <a:t>차적인 문제이고</a:t>
            </a:r>
            <a:r>
              <a:rPr lang="en-US" altLang="ko-KR" sz="1400" i="1" dirty="0" smtClean="0"/>
              <a:t>....”</a:t>
            </a:r>
            <a:endParaRPr lang="ko-KR" altLang="en-US" sz="1400" i="1" dirty="0"/>
          </a:p>
        </p:txBody>
      </p:sp>
      <p:sp>
        <p:nvSpPr>
          <p:cNvPr id="12" name="제목 1"/>
          <p:cNvSpPr txBox="1">
            <a:spLocks/>
          </p:cNvSpPr>
          <p:nvPr/>
        </p:nvSpPr>
        <p:spPr>
          <a:xfrm>
            <a:off x="0" y="0"/>
            <a:ext cx="2088232" cy="21602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rtlCol="0" anchor="ctr">
            <a:normAutofit lnSpcReduction="1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문제의식 및 연구 </a:t>
            </a:r>
            <a:r>
              <a:rPr kumimoji="0" lang="ko-KR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방법</a:t>
            </a:r>
            <a:endParaRPr kumimoji="0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</p:txBody>
      </p:sp>
      <p:sp>
        <p:nvSpPr>
          <p:cNvPr id="13" name="오른쪽 화살표 12"/>
          <p:cNvSpPr/>
          <p:nvPr/>
        </p:nvSpPr>
        <p:spPr>
          <a:xfrm>
            <a:off x="4211960" y="2492896"/>
            <a:ext cx="360040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460432" y="6309320"/>
            <a:ext cx="552600" cy="463749"/>
          </a:xfrm>
        </p:spPr>
        <p:txBody>
          <a:bodyPr anchor="ctr"/>
          <a:lstStyle/>
          <a:p>
            <a:pPr algn="ctr"/>
            <a:fld id="{9AD6612C-7206-4325-BB25-DD924C841FC0}" type="slidenum">
              <a:rPr lang="ko-KR" altLang="en-US" sz="1800" smtClean="0"/>
              <a:pPr algn="ctr"/>
              <a:t>30</a:t>
            </a:fld>
            <a:endParaRPr lang="ko-KR" altLang="en-US" sz="1800" dirty="0"/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>
            <a:off x="539552" y="332656"/>
            <a:ext cx="5000660" cy="428628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 정체성의 고착화</a:t>
            </a:r>
            <a:endParaRPr kumimoji="0" lang="ko-KR" alt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</p:txBody>
      </p:sp>
      <p:sp>
        <p:nvSpPr>
          <p:cNvPr id="7" name="제목 1"/>
          <p:cNvSpPr txBox="1">
            <a:spLocks/>
          </p:cNvSpPr>
          <p:nvPr/>
        </p:nvSpPr>
        <p:spPr>
          <a:xfrm>
            <a:off x="467544" y="1124744"/>
            <a:ext cx="8136904" cy="5472608"/>
          </a:xfrm>
          <a:prstGeom prst="rect">
            <a:avLst/>
          </a:prstGeom>
          <a:solidFill>
            <a:schemeClr val="bg2"/>
          </a:solidFill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ko-KR" alt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467544" y="980728"/>
          <a:ext cx="8280920" cy="5164100"/>
        </p:xfrm>
        <a:graphic>
          <a:graphicData uri="http://schemas.openxmlformats.org/drawingml/2006/table">
            <a:tbl>
              <a:tblPr/>
              <a:tblGrid>
                <a:gridCol w="3966191"/>
                <a:gridCol w="491681"/>
                <a:gridCol w="3823048"/>
              </a:tblGrid>
              <a:tr h="62106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kern="0" spc="-50" dirty="0">
                          <a:solidFill>
                            <a:srgbClr val="000000"/>
                          </a:solidFill>
                          <a:latin typeface="나눔명조"/>
                        </a:rPr>
                        <a:t>1987</a:t>
                      </a:r>
                      <a:r>
                        <a:rPr lang="ko-KR" altLang="en-US" sz="14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년 노동자 투쟁</a:t>
                      </a:r>
                      <a:r>
                        <a:rPr lang="en-US" altLang="ko-KR" sz="1400" kern="0" spc="-50" dirty="0">
                          <a:solidFill>
                            <a:srgbClr val="000000"/>
                          </a:solidFill>
                          <a:latin typeface="나눔명조"/>
                        </a:rPr>
                        <a:t>(T1)</a:t>
                      </a:r>
                      <a:endParaRPr lang="ko-KR" altLang="en-US" sz="14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14018" marR="14018" marT="3876" marB="3876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4018" marR="14018" marT="3876" marB="3876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kern="0" spc="-50">
                          <a:solidFill>
                            <a:srgbClr val="000000"/>
                          </a:solidFill>
                          <a:latin typeface="나눔명조"/>
                        </a:rPr>
                        <a:t>2005</a:t>
                      </a: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년</a:t>
                      </a:r>
                      <a:r>
                        <a:rPr lang="en-US" altLang="ko-KR" sz="1400" kern="0" spc="-50">
                          <a:solidFill>
                            <a:srgbClr val="000000"/>
                          </a:solidFill>
                          <a:latin typeface="나눔명조"/>
                        </a:rPr>
                        <a:t>(</a:t>
                      </a:r>
                      <a:r>
                        <a:rPr lang="en-US" sz="1400" kern="0" spc="-50">
                          <a:solidFill>
                            <a:srgbClr val="000000"/>
                          </a:solidFill>
                          <a:latin typeface="나눔명조"/>
                        </a:rPr>
                        <a:t>T2)</a:t>
                      </a:r>
                      <a:endParaRPr 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4018" marR="14018" marT="3876" marB="3876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106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4018" marR="14018" marT="3876" marB="3876" anchor="ctr">
                    <a:lnL>
                      <a:noFill/>
                    </a:lnL>
                    <a:lnR>
                      <a:noFill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4018" marR="14018" marT="3876" marB="38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4018" marR="14018" marT="3876" marB="3876" anchor="ctr">
                    <a:lnL>
                      <a:noFill/>
                    </a:lnL>
                    <a:lnR>
                      <a:noFill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727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노조운동 정신 수호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4018" marR="14018" marT="3876" marB="387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4018" marR="14018" marT="3876" marB="387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노조운동 정신 수호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4018" marR="14018" marT="3876" marB="387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4208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▵해방</a:t>
                      </a:r>
                      <a:r>
                        <a:rPr lang="en-US" altLang="ko-KR" sz="1400" kern="0" spc="-50">
                          <a:solidFill>
                            <a:srgbClr val="000000"/>
                          </a:solidFill>
                          <a:latin typeface="나눔명조"/>
                        </a:rPr>
                        <a:t>, </a:t>
                      </a: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계급</a:t>
                      </a:r>
                      <a:r>
                        <a:rPr lang="en-US" altLang="ko-KR" sz="1400" kern="0" spc="-50">
                          <a:solidFill>
                            <a:srgbClr val="000000"/>
                          </a:solidFill>
                          <a:latin typeface="나눔명조"/>
                        </a:rPr>
                        <a:t>, </a:t>
                      </a: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연대</a:t>
                      </a:r>
                      <a:r>
                        <a:rPr lang="en-US" altLang="ko-KR" sz="1400" kern="0" spc="-50">
                          <a:solidFill>
                            <a:srgbClr val="000000"/>
                          </a:solidFill>
                          <a:latin typeface="나눔명조"/>
                        </a:rPr>
                        <a:t>, </a:t>
                      </a: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헌신</a:t>
                      </a:r>
                      <a:r>
                        <a:rPr lang="en-US" altLang="ko-KR" sz="1400" kern="0" spc="-50">
                          <a:solidFill>
                            <a:srgbClr val="000000"/>
                          </a:solidFill>
                          <a:latin typeface="나눔명조"/>
                        </a:rPr>
                        <a:t>, </a:t>
                      </a: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변혁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4018" marR="14018" marT="3876" marB="3876" anchor="ctr">
                    <a:lnL>
                      <a:noFill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4018" marR="14018" marT="3876" marB="38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▵투쟁 정신 사수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4018" marR="14018" marT="3876" marB="3876" anchor="ctr">
                    <a:lnL>
                      <a:noFill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106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투쟁 지상주의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4018" marR="14018" marT="3876" marB="387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4018" marR="14018" marT="3876" marB="387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투쟁 지상주의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4018" marR="14018" marT="3876" marB="387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0934">
                <a:tc>
                  <a:txBody>
                    <a:bodyPr/>
                    <a:lstStyle/>
                    <a:p>
                      <a:pPr marL="127000" marR="0" indent="-12700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▵투쟁만이 노동자의 문제를 해결하는 유일한 길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4018" marR="14018" marT="3876" marB="3876" anchor="ctr">
                    <a:lnL>
                      <a:noFill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4018" marR="14018" marT="3876" marB="38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▵투쟁은 철학의 문제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4018" marR="14018" marT="3876" marB="3876" anchor="ctr">
                    <a:lnL>
                      <a:noFill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106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기존 질서 거부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4018" marR="14018" marT="3876" marB="387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4018" marR="14018" marT="3876" marB="387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기존 질서 거부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4018" marR="14018" marT="3876" marB="387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0934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▵악법은 깨뜨려서 무력화 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4018" marR="14018" marT="3876" marB="3876" anchor="ctr">
                    <a:lnL>
                      <a:noFill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4018" marR="14018" marT="3876" marB="38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01600" marR="0" indent="-10160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40">
                          <a:solidFill>
                            <a:srgbClr val="000000"/>
                          </a:solidFill>
                          <a:ea typeface="나눔명조"/>
                        </a:rPr>
                        <a:t>▵기존 질서 수용을 자본주의 질서에의 지배를 인정하는 것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4018" marR="14018" marT="3876" marB="3876" anchor="ctr">
                    <a:lnL>
                      <a:noFill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106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선투쟁</a:t>
                      </a:r>
                      <a:r>
                        <a:rPr lang="en-US" altLang="ko-KR" sz="1400" kern="0" spc="-50">
                          <a:solidFill>
                            <a:srgbClr val="000000"/>
                          </a:solidFill>
                          <a:latin typeface="나눔명조"/>
                        </a:rPr>
                        <a:t>·</a:t>
                      </a: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후교섭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4018" marR="14018" marT="3876" marB="387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4018" marR="14018" marT="3876" marB="387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선투쟁</a:t>
                      </a:r>
                      <a:r>
                        <a:rPr lang="en-US" altLang="ko-KR" sz="1400" kern="0" spc="-50">
                          <a:solidFill>
                            <a:srgbClr val="000000"/>
                          </a:solidFill>
                          <a:latin typeface="나눔명조"/>
                        </a:rPr>
                        <a:t>·</a:t>
                      </a: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후교섭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4018" marR="14018" marT="3876" marB="387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6516">
                <a:tc>
                  <a:txBody>
                    <a:bodyPr/>
                    <a:lstStyle/>
                    <a:p>
                      <a:pPr marL="114300" marR="0" indent="-11430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▵대부분은 파업은 먼저 파업과 농성을 전개하고 후에 교섭</a:t>
                      </a:r>
                      <a:endParaRPr lang="ko-KR" altLang="en-US" sz="1400" kern="0" spc="-50" dirty="0">
                        <a:solidFill>
                          <a:srgbClr val="000000"/>
                        </a:solidFill>
                      </a:endParaRPr>
                    </a:p>
                    <a:p>
                      <a:pPr marL="114300" marR="0" indent="-11430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▵노조 결성과 동시에 농성을 진행하면서 요구사항 제시</a:t>
                      </a:r>
                      <a:endParaRPr lang="ko-KR" altLang="en-US" sz="1400" kern="0" spc="-50" dirty="0">
                        <a:solidFill>
                          <a:srgbClr val="000000"/>
                        </a:solidFill>
                      </a:endParaRPr>
                    </a:p>
                    <a:p>
                      <a:pPr marL="114300" marR="0" indent="-11430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▵</a:t>
                      </a:r>
                      <a:r>
                        <a:rPr lang="ko-KR" altLang="en-US" sz="1400" kern="0" spc="10" dirty="0">
                          <a:solidFill>
                            <a:srgbClr val="000000"/>
                          </a:solidFill>
                          <a:ea typeface="나눔명조"/>
                        </a:rPr>
                        <a:t>옥상을 먼저 점거하고 투쟁을 시작</a:t>
                      </a:r>
                      <a:endParaRPr lang="ko-KR" altLang="en-US" sz="14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14018" marR="14018" marT="3876" marB="3876" anchor="ctr">
                    <a:lnL>
                      <a:noFill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4018" marR="14018" marT="3876" marB="38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▵투쟁을 조직하는 것이 우선</a:t>
                      </a:r>
                      <a:endParaRPr lang="ko-KR" altLang="en-US" sz="14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14018" marR="14018" marT="3876" marB="3876" anchor="ctr">
                    <a:lnL>
                      <a:noFill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106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소외된 자를 위한 투쟁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4018" marR="14018" marT="3876" marB="387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4018" marR="14018" marT="3876" marB="387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소외된 자를 위한 투쟁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4018" marR="14018" marT="3876" marB="387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3464">
                <a:tc>
                  <a:txBody>
                    <a:bodyPr/>
                    <a:lstStyle/>
                    <a:p>
                      <a:pPr marL="101600" marR="0" indent="-10160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▵노동자는 사회에서 천대받고 소외된 계층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4018" marR="14018" marT="3876" marB="3876" anchor="ctr">
                    <a:lnL>
                      <a:noFill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1600" marR="0" indent="-10160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4018" marR="14018" marT="3876" marB="38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01600" marR="0" indent="-10160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▵소외된 자들은 제도화된 교섭으로 해결 불가능하기 때문에 투쟁만이 해결책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4018" marR="14018" marT="3876" marB="3876" anchor="ctr">
                    <a:lnL>
                      <a:noFill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106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현장 중시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4018" marR="14018" marT="3876" marB="387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4018" marR="14018" marT="3876" marB="387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현장 중시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4018" marR="14018" marT="3876" marB="387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106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▵현장이 바로 투쟁의 용광로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4018" marR="14018" marT="3876" marB="3876" anchor="ctr">
                    <a:lnL>
                      <a:noFill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4018" marR="14018" marT="3876" marB="38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▵투쟁 동력은 현장에 있음</a:t>
                      </a:r>
                      <a:endParaRPr lang="ko-KR" altLang="en-US" sz="14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14018" marR="14018" marT="3876" marB="3876" anchor="ctr">
                    <a:lnL>
                      <a:noFill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9" name="제목 1"/>
          <p:cNvSpPr txBox="1">
            <a:spLocks/>
          </p:cNvSpPr>
          <p:nvPr/>
        </p:nvSpPr>
        <p:spPr>
          <a:xfrm>
            <a:off x="0" y="0"/>
            <a:ext cx="2088232" cy="21602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rtlCol="0" anchor="ctr">
            <a:normAutofit lnSpcReduction="1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정체성의변동</a:t>
            </a:r>
            <a:endParaRPr kumimoji="0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460432" y="6309320"/>
            <a:ext cx="552600" cy="463749"/>
          </a:xfrm>
        </p:spPr>
        <p:txBody>
          <a:bodyPr anchor="ctr"/>
          <a:lstStyle/>
          <a:p>
            <a:pPr algn="ctr"/>
            <a:fld id="{9AD6612C-7206-4325-BB25-DD924C841FC0}" type="slidenum">
              <a:rPr lang="ko-KR" altLang="en-US" sz="1800" smtClean="0"/>
              <a:pPr algn="ctr"/>
              <a:t>31</a:t>
            </a:fld>
            <a:endParaRPr lang="ko-KR" altLang="en-US" sz="1800" dirty="0"/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>
            <a:off x="467544" y="332656"/>
            <a:ext cx="5000660" cy="428628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 정체성의 화석화</a:t>
            </a:r>
            <a:endParaRPr kumimoji="0" lang="ko-KR" alt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</p:txBody>
      </p:sp>
      <p:sp>
        <p:nvSpPr>
          <p:cNvPr id="7" name="제목 1"/>
          <p:cNvSpPr txBox="1">
            <a:spLocks/>
          </p:cNvSpPr>
          <p:nvPr/>
        </p:nvSpPr>
        <p:spPr>
          <a:xfrm>
            <a:off x="467544" y="1124744"/>
            <a:ext cx="8136904" cy="5472608"/>
          </a:xfrm>
          <a:prstGeom prst="rect">
            <a:avLst/>
          </a:prstGeom>
          <a:solidFill>
            <a:schemeClr val="bg2"/>
          </a:solidFill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ko-KR" alt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</p:txBody>
      </p:sp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27000" algn="just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altLang="ko-KR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/>
                <a:ea typeface="굴림" pitchFamily="50" charset="-127"/>
                <a:cs typeface="굴림" pitchFamily="50" charset="-127"/>
              </a:rPr>
              <a:t> </a:t>
            </a:r>
            <a:r>
              <a:rPr kumimoji="1" lang="ko-KR" altLang="ko-KR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굴림" pitchFamily="50" charset="-127"/>
                <a:ea typeface="굴림" pitchFamily="50" charset="-127"/>
                <a:cs typeface="굴림" pitchFamily="50" charset="-127"/>
              </a:rPr>
              <a:t> </a:t>
            </a:r>
            <a:endParaRPr kumimoji="1" lang="ko-KR" altLang="ko-KR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altLang="ko-KR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/>
                <a:ea typeface="굴림" pitchFamily="50" charset="-127"/>
                <a:cs typeface="굴림" pitchFamily="50" charset="-127"/>
              </a:rPr>
              <a:t> </a:t>
            </a:r>
            <a:r>
              <a:rPr kumimoji="1" lang="ko-KR" altLang="ko-KR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굴림" pitchFamily="50" charset="-127"/>
                <a:ea typeface="굴림" pitchFamily="50" charset="-127"/>
                <a:cs typeface="굴림" pitchFamily="50" charset="-127"/>
              </a:rPr>
              <a:t> </a:t>
            </a: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graphicFrame>
        <p:nvGraphicFramePr>
          <p:cNvPr id="9" name="표 8"/>
          <p:cNvGraphicFramePr>
            <a:graphicFrameLocks noGrp="1"/>
          </p:cNvGraphicFramePr>
          <p:nvPr/>
        </p:nvGraphicFramePr>
        <p:xfrm>
          <a:off x="467544" y="-1323528"/>
          <a:ext cx="7920880" cy="7272809"/>
        </p:xfrm>
        <a:graphic>
          <a:graphicData uri="http://schemas.openxmlformats.org/drawingml/2006/table">
            <a:tbl>
              <a:tblPr/>
              <a:tblGrid>
                <a:gridCol w="890245"/>
                <a:gridCol w="1269995"/>
                <a:gridCol w="5760640"/>
              </a:tblGrid>
              <a:tr h="2739162">
                <a:tc gridSpan="3"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9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600" kern="0" spc="-30" dirty="0">
                        <a:solidFill>
                          <a:srgbClr val="000000"/>
                        </a:solidFill>
                      </a:endParaRPr>
                    </a:p>
                  </a:txBody>
                  <a:tcPr marL="61755" marR="61755" marT="17073" marB="170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510302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kern="0" spc="-50">
                          <a:solidFill>
                            <a:srgbClr val="000000"/>
                          </a:solidFill>
                          <a:ea typeface="나눔명조"/>
                        </a:rPr>
                        <a:t>정파경향</a:t>
                      </a:r>
                      <a:endParaRPr lang="ko-KR" altLang="en-US" sz="16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61755" marR="61755" marT="17073" marB="1707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kern="0" spc="-50">
                          <a:solidFill>
                            <a:srgbClr val="000000"/>
                          </a:solidFill>
                          <a:ea typeface="나눔명조"/>
                        </a:rPr>
                        <a:t>사례특성</a:t>
                      </a:r>
                      <a:endParaRPr lang="ko-KR" altLang="en-US" sz="16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61755" marR="61755" marT="17073" marB="1707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kern="0" spc="-50">
                          <a:solidFill>
                            <a:srgbClr val="000000"/>
                          </a:solidFill>
                          <a:ea typeface="나눔명조"/>
                        </a:rPr>
                        <a:t>주요 내용</a:t>
                      </a:r>
                      <a:endParaRPr lang="ko-KR" altLang="en-US" sz="16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61755" marR="61755" marT="17073" marB="1707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2227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kern="0" spc="-50">
                          <a:solidFill>
                            <a:srgbClr val="000000"/>
                          </a:solidFill>
                          <a:ea typeface="나눔명조"/>
                        </a:rPr>
                        <a:t>현장파</a:t>
                      </a:r>
                      <a:endParaRPr lang="ko-KR" altLang="en-US" sz="16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61755" marR="61755" marT="17073" marB="1707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kern="0" spc="-50">
                          <a:solidFill>
                            <a:srgbClr val="000000"/>
                          </a:solidFill>
                          <a:ea typeface="나눔명조"/>
                        </a:rPr>
                        <a:t>전형</a:t>
                      </a:r>
                      <a:endParaRPr lang="ko-KR" altLang="en-US" sz="16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61755" marR="61755" marT="17073" marB="1707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▵요구와 </a:t>
                      </a:r>
                      <a:r>
                        <a:rPr lang="ko-KR" altLang="en-US" sz="16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구호가 변화된 현실에 조응하여 새롭게 정리되지 </a:t>
                      </a:r>
                      <a:r>
                        <a:rPr lang="ko-KR" altLang="en-US" sz="16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못함</a:t>
                      </a:r>
                      <a:endParaRPr lang="en-US" altLang="ko-KR" sz="1600" kern="0" spc="-50" dirty="0" smtClean="0">
                        <a:solidFill>
                          <a:srgbClr val="000000"/>
                        </a:solidFill>
                        <a:ea typeface="나눔명조"/>
                      </a:endParaRPr>
                    </a:p>
                    <a:p>
                      <a:pPr marL="0" marR="0" indent="0" algn="just" fontAlgn="base" latinLnBrk="1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▵구체성과 </a:t>
                      </a:r>
                      <a:r>
                        <a:rPr lang="ko-KR" altLang="en-US" sz="16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현실성 없는 </a:t>
                      </a:r>
                      <a:r>
                        <a:rPr lang="ko-KR" altLang="en-US" sz="16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이념</a:t>
                      </a:r>
                      <a:endParaRPr lang="ko-KR" altLang="en-US" sz="16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61755" marR="61755" marT="17073" marB="1707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222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kern="0" spc="-50">
                          <a:solidFill>
                            <a:srgbClr val="000000"/>
                          </a:solidFill>
                          <a:ea typeface="나눔명조"/>
                        </a:rPr>
                        <a:t>일탈</a:t>
                      </a:r>
                      <a:endParaRPr lang="ko-KR" altLang="en-US" sz="16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61755" marR="61755" marT="17073" marB="1707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▵시대에 </a:t>
                      </a:r>
                      <a:r>
                        <a:rPr lang="ko-KR" altLang="en-US" sz="16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맞지 않는 시각으로 사회적 사실과 </a:t>
                      </a:r>
                      <a:r>
                        <a:rPr lang="ko-KR" altLang="en-US" sz="16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부조화</a:t>
                      </a:r>
                      <a:endParaRPr lang="en-US" altLang="ko-KR" sz="1600" kern="0" spc="-50" dirty="0" smtClean="0">
                        <a:solidFill>
                          <a:srgbClr val="000000"/>
                        </a:solidFill>
                        <a:ea typeface="나눔명조"/>
                      </a:endParaRPr>
                    </a:p>
                    <a:p>
                      <a:pPr marL="0" marR="0" indent="0" algn="just" fontAlgn="base" latinLnBrk="1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▵교조주의</a:t>
                      </a:r>
                      <a:endParaRPr lang="ko-KR" altLang="en-US" sz="16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61755" marR="61755" marT="17073" marB="1707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3480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kern="0" spc="-50">
                          <a:solidFill>
                            <a:srgbClr val="000000"/>
                          </a:solidFill>
                          <a:ea typeface="나눔명조"/>
                        </a:rPr>
                        <a:t>국민파</a:t>
                      </a:r>
                      <a:endParaRPr lang="ko-KR" altLang="en-US" sz="16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61755" marR="61755" marT="17073" marB="1707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kern="0" spc="-50">
                          <a:solidFill>
                            <a:srgbClr val="000000"/>
                          </a:solidFill>
                          <a:ea typeface="나눔명조"/>
                        </a:rPr>
                        <a:t>전형</a:t>
                      </a:r>
                      <a:endParaRPr lang="ko-KR" altLang="en-US" sz="16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61755" marR="61755" marT="17073" marB="1707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▵한번 </a:t>
                      </a:r>
                      <a:r>
                        <a:rPr lang="ko-KR" altLang="en-US" sz="16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정리되면 수정이 불가능한 </a:t>
                      </a:r>
                      <a:r>
                        <a:rPr lang="ko-KR" altLang="en-US" sz="16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조직문화</a:t>
                      </a:r>
                      <a:endParaRPr lang="en-US" altLang="ko-KR" sz="1600" kern="0" spc="-50" dirty="0" smtClean="0">
                        <a:solidFill>
                          <a:srgbClr val="000000"/>
                        </a:solidFill>
                        <a:ea typeface="나눔명조"/>
                      </a:endParaRPr>
                    </a:p>
                    <a:p>
                      <a:pPr marL="0" marR="0" indent="0" algn="just" fontAlgn="base" latinLnBrk="1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▵케케묵은 논리들</a:t>
                      </a:r>
                      <a:endParaRPr lang="en-US" altLang="ko-KR" sz="1600" kern="0" spc="-50" dirty="0" smtClean="0">
                        <a:solidFill>
                          <a:srgbClr val="000000"/>
                        </a:solidFill>
                        <a:ea typeface="나눔명조"/>
                      </a:endParaRPr>
                    </a:p>
                    <a:p>
                      <a:pPr marL="0" marR="0" indent="0" algn="just" fontAlgn="base" latinLnBrk="1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▵노조운동의 </a:t>
                      </a:r>
                      <a:r>
                        <a:rPr lang="ko-KR" altLang="en-US" sz="16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원칙을 대중화</a:t>
                      </a:r>
                      <a:r>
                        <a:rPr lang="en-US" altLang="ko-KR" sz="1600" kern="0" spc="-50" dirty="0">
                          <a:solidFill>
                            <a:srgbClr val="000000"/>
                          </a:solidFill>
                          <a:latin typeface="나눔명조"/>
                        </a:rPr>
                        <a:t>·</a:t>
                      </a:r>
                      <a:r>
                        <a:rPr lang="ko-KR" altLang="en-US" sz="16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현실화하지 </a:t>
                      </a:r>
                      <a:r>
                        <a:rPr lang="ko-KR" altLang="en-US" sz="16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못함</a:t>
                      </a:r>
                      <a:endParaRPr lang="ko-KR" altLang="en-US" sz="16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61755" marR="61755" marT="17073" marB="1707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030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kern="0" spc="-50">
                          <a:solidFill>
                            <a:srgbClr val="000000"/>
                          </a:solidFill>
                          <a:ea typeface="나눔명조"/>
                        </a:rPr>
                        <a:t>일탈</a:t>
                      </a:r>
                      <a:endParaRPr lang="ko-KR" altLang="en-US" sz="16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61755" marR="61755" marT="17073" marB="1707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▵노동자의 </a:t>
                      </a:r>
                      <a:r>
                        <a:rPr lang="ko-KR" altLang="en-US" sz="16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삶과 괴리된 </a:t>
                      </a:r>
                      <a:r>
                        <a:rPr lang="ko-KR" altLang="en-US" sz="16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운동</a:t>
                      </a:r>
                      <a:endParaRPr lang="ko-KR" altLang="en-US" sz="16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61755" marR="61755" marT="17073" marB="1707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5109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kern="0" spc="-50">
                          <a:solidFill>
                            <a:srgbClr val="000000"/>
                          </a:solidFill>
                          <a:ea typeface="나눔명조"/>
                        </a:rPr>
                        <a:t>중앙파</a:t>
                      </a:r>
                      <a:endParaRPr lang="ko-KR" altLang="en-US" sz="16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61755" marR="61755" marT="17073" marB="1707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kern="0" spc="-50">
                          <a:solidFill>
                            <a:srgbClr val="000000"/>
                          </a:solidFill>
                          <a:ea typeface="나눔명조"/>
                        </a:rPr>
                        <a:t>전형</a:t>
                      </a:r>
                      <a:endParaRPr lang="ko-KR" altLang="en-US" sz="16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61755" marR="61755" marT="17073" marB="1707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▵대중의 </a:t>
                      </a:r>
                      <a:r>
                        <a:rPr lang="ko-KR" altLang="en-US" sz="16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자발적 운동도 노조운동문화에 의해서 </a:t>
                      </a:r>
                      <a:r>
                        <a:rPr lang="ko-KR" altLang="en-US" sz="16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차단</a:t>
                      </a:r>
                      <a:endParaRPr lang="ko-KR" altLang="en-US" sz="16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61755" marR="61755" marT="17073" marB="1707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0" y="0"/>
            <a:ext cx="2088232" cy="21602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rtlCol="0" anchor="ctr">
            <a:normAutofit lnSpcReduction="1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정체성의변동</a:t>
            </a:r>
            <a:endParaRPr kumimoji="0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460432" y="6309320"/>
            <a:ext cx="552600" cy="463749"/>
          </a:xfrm>
        </p:spPr>
        <p:txBody>
          <a:bodyPr anchor="ctr"/>
          <a:lstStyle/>
          <a:p>
            <a:pPr algn="ctr"/>
            <a:fld id="{9AD6612C-7206-4325-BB25-DD924C841FC0}" type="slidenum">
              <a:rPr lang="ko-KR" altLang="en-US" sz="1800" smtClean="0"/>
              <a:pPr algn="ctr"/>
              <a:t>32</a:t>
            </a:fld>
            <a:endParaRPr lang="ko-KR" altLang="en-US" sz="1800" dirty="0"/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>
            <a:off x="467544" y="332656"/>
            <a:ext cx="5000660" cy="428628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 </a:t>
            </a:r>
            <a:r>
              <a:rPr kumimoji="0" lang="ko-KR" alt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형해화</a:t>
            </a:r>
            <a:r>
              <a:rPr kumimoji="0" lang="ko-KR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 </a:t>
            </a:r>
            <a:r>
              <a:rPr kumimoji="0" lang="en-US" altLang="ko-K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: </a:t>
            </a:r>
            <a:r>
              <a:rPr kumimoji="0" lang="ko-KR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의미와 행동의 괴리</a:t>
            </a:r>
            <a:endParaRPr kumimoji="0" lang="ko-KR" alt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</p:txBody>
      </p:sp>
      <p:sp>
        <p:nvSpPr>
          <p:cNvPr id="7" name="제목 1"/>
          <p:cNvSpPr txBox="1">
            <a:spLocks/>
          </p:cNvSpPr>
          <p:nvPr/>
        </p:nvSpPr>
        <p:spPr>
          <a:xfrm>
            <a:off x="395536" y="2132856"/>
            <a:ext cx="8136904" cy="4248472"/>
          </a:xfrm>
          <a:prstGeom prst="rect">
            <a:avLst/>
          </a:prstGeom>
          <a:solidFill>
            <a:schemeClr val="bg2"/>
          </a:solidFill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ko-KR" alt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</p:txBody>
      </p:sp>
      <p:sp>
        <p:nvSpPr>
          <p:cNvPr id="6" name="제목 1"/>
          <p:cNvSpPr txBox="1">
            <a:spLocks/>
          </p:cNvSpPr>
          <p:nvPr/>
        </p:nvSpPr>
        <p:spPr>
          <a:xfrm>
            <a:off x="395536" y="1196752"/>
            <a:ext cx="8136904" cy="936104"/>
          </a:xfrm>
          <a:prstGeom prst="rect">
            <a:avLst/>
          </a:prstGeom>
          <a:solidFill>
            <a:schemeClr val="bg2"/>
          </a:solidFill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ko-KR" alt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</p:txBody>
      </p:sp>
      <p:graphicFrame>
        <p:nvGraphicFramePr>
          <p:cNvPr id="9" name="표 8"/>
          <p:cNvGraphicFramePr>
            <a:graphicFrameLocks noGrp="1"/>
          </p:cNvGraphicFramePr>
          <p:nvPr/>
        </p:nvGraphicFramePr>
        <p:xfrm>
          <a:off x="395536" y="908720"/>
          <a:ext cx="8064895" cy="1200986"/>
        </p:xfrm>
        <a:graphic>
          <a:graphicData uri="http://schemas.openxmlformats.org/drawingml/2006/table">
            <a:tbl>
              <a:tblPr/>
              <a:tblGrid>
                <a:gridCol w="3797297"/>
                <a:gridCol w="333076"/>
                <a:gridCol w="3934522"/>
              </a:tblGrid>
              <a:tr h="102530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부여하는 의미</a:t>
                      </a:r>
                      <a:endParaRPr lang="ko-KR" altLang="en-US" sz="13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39077" marR="39077" marT="10804" marB="10804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39077" marR="39077" marT="10804" marB="10804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-50">
                          <a:solidFill>
                            <a:srgbClr val="000000"/>
                          </a:solidFill>
                          <a:ea typeface="나눔명조"/>
                        </a:rPr>
                        <a:t>실제 </a:t>
                      </a:r>
                      <a:r>
                        <a:rPr lang="en-US" altLang="ko-KR" sz="1200" kern="0" spc="-50">
                          <a:solidFill>
                            <a:srgbClr val="000000"/>
                          </a:solidFill>
                          <a:latin typeface="나눔명조"/>
                        </a:rPr>
                        <a:t>/ </a:t>
                      </a:r>
                      <a:r>
                        <a:rPr lang="ko-KR" altLang="en-US" sz="1200" kern="0" spc="-50">
                          <a:solidFill>
                            <a:srgbClr val="000000"/>
                          </a:solidFill>
                          <a:ea typeface="나눔명조"/>
                        </a:rPr>
                        <a:t>행동</a:t>
                      </a:r>
                      <a:endParaRPr lang="ko-KR" altLang="en-US" sz="12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39077" marR="39077" marT="10804" marB="10804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530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39077" marR="39077" marT="10804" marB="10804" anchor="ctr">
                    <a:lnL>
                      <a:noFill/>
                    </a:lnL>
                    <a:lnR>
                      <a:noFill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39077" marR="39077" marT="10804" marB="10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39077" marR="39077" marT="10804" marB="10804" anchor="ctr">
                    <a:lnL>
                      <a:noFill/>
                    </a:lnL>
                    <a:lnR>
                      <a:noFill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530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-50">
                          <a:solidFill>
                            <a:srgbClr val="000000"/>
                          </a:solidFill>
                          <a:ea typeface="나눔명조"/>
                        </a:rPr>
                        <a:t>노조운동 정신 수호</a:t>
                      </a:r>
                      <a:endParaRPr lang="ko-KR" altLang="en-US" sz="12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39077" marR="39077" marT="10804" marB="1080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39077" marR="39077" marT="10804" marB="1080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-50">
                          <a:solidFill>
                            <a:srgbClr val="000000"/>
                          </a:solidFill>
                          <a:ea typeface="나눔명조"/>
                        </a:rPr>
                        <a:t>노조운동 정신 수호</a:t>
                      </a:r>
                      <a:endParaRPr lang="ko-KR" altLang="en-US" sz="12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39077" marR="39077" marT="10804" marB="1080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2282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-50">
                          <a:solidFill>
                            <a:srgbClr val="000000"/>
                          </a:solidFill>
                          <a:ea typeface="나눔명조"/>
                        </a:rPr>
                        <a:t>▵투쟁 정신 사수</a:t>
                      </a:r>
                      <a:endParaRPr lang="ko-KR" altLang="en-US" sz="1200" kern="0" spc="-50">
                        <a:solidFill>
                          <a:srgbClr val="000000"/>
                        </a:solidFill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-50">
                          <a:solidFill>
                            <a:srgbClr val="000000"/>
                          </a:solidFill>
                          <a:ea typeface="나눔명조"/>
                        </a:rPr>
                        <a:t>▵계급성</a:t>
                      </a:r>
                      <a:endParaRPr lang="ko-KR" altLang="en-US" sz="1200" kern="0" spc="-50">
                        <a:solidFill>
                          <a:srgbClr val="000000"/>
                        </a:solidFill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-50">
                          <a:solidFill>
                            <a:srgbClr val="000000"/>
                          </a:solidFill>
                          <a:ea typeface="나눔명조"/>
                        </a:rPr>
                        <a:t>▵</a:t>
                      </a:r>
                      <a:r>
                        <a:rPr lang="ko-KR" altLang="en-US" sz="1200" kern="0" spc="-50">
                          <a:solidFill>
                            <a:srgbClr val="000000"/>
                          </a:solidFill>
                          <a:latin typeface="나눔명조"/>
                        </a:rPr>
                        <a:t>‘</a:t>
                      </a:r>
                      <a:r>
                        <a:rPr lang="ko-KR" altLang="en-US" sz="1200" kern="0" spc="-50">
                          <a:solidFill>
                            <a:srgbClr val="000000"/>
                          </a:solidFill>
                          <a:ea typeface="나눔명조"/>
                        </a:rPr>
                        <a:t>성</a:t>
                      </a:r>
                      <a:r>
                        <a:rPr lang="ko-KR" altLang="en-US" sz="1200" kern="0" spc="-50">
                          <a:solidFill>
                            <a:srgbClr val="000000"/>
                          </a:solidFill>
                          <a:latin typeface="나눔명조"/>
                        </a:rPr>
                        <a:t>’</a:t>
                      </a:r>
                      <a:r>
                        <a:rPr lang="ko-KR" altLang="en-US" sz="1200" kern="0" spc="-50">
                          <a:solidFill>
                            <a:srgbClr val="000000"/>
                          </a:solidFill>
                          <a:ea typeface="나눔명조"/>
                        </a:rPr>
                        <a:t>스러운 가치 지킴</a:t>
                      </a:r>
                      <a:endParaRPr lang="ko-KR" altLang="en-US" sz="12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39077" marR="39077" marT="10804" marB="10804" anchor="ctr">
                    <a:lnL>
                      <a:noFill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39077" marR="39077" marT="10804" marB="10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▵유령 같은 존재</a:t>
                      </a:r>
                      <a:endParaRPr lang="ko-KR" altLang="en-US" sz="1200" kern="0" spc="-50" dirty="0">
                        <a:solidFill>
                          <a:srgbClr val="000000"/>
                        </a:solidFill>
                      </a:endParaRPr>
                    </a:p>
                    <a:p>
                      <a:pPr marL="127000" marR="0" indent="-12700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▵결의나 의지를 다지는 의미</a:t>
                      </a:r>
                      <a:endParaRPr lang="ko-KR" altLang="en-US" sz="1200" kern="0" spc="-50" dirty="0">
                        <a:solidFill>
                          <a:srgbClr val="000000"/>
                        </a:solidFill>
                      </a:endParaRPr>
                    </a:p>
                    <a:p>
                      <a:pPr marL="127000" marR="0" indent="-12700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▵운동의식 보다 조직 복무의식이 중요</a:t>
                      </a:r>
                      <a:endParaRPr lang="ko-KR" altLang="en-US" sz="12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39077" marR="39077" marT="10804" marB="10804" anchor="ctr">
                    <a:lnL>
                      <a:noFill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0177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graphicFrame>
        <p:nvGraphicFramePr>
          <p:cNvPr id="10" name="표 9"/>
          <p:cNvGraphicFramePr>
            <a:graphicFrameLocks noGrp="1"/>
          </p:cNvGraphicFramePr>
          <p:nvPr/>
        </p:nvGraphicFramePr>
        <p:xfrm>
          <a:off x="395536" y="2132857"/>
          <a:ext cx="7992889" cy="4293337"/>
        </p:xfrm>
        <a:graphic>
          <a:graphicData uri="http://schemas.openxmlformats.org/drawingml/2006/table">
            <a:tbl>
              <a:tblPr/>
              <a:tblGrid>
                <a:gridCol w="3675889"/>
                <a:gridCol w="434651"/>
                <a:gridCol w="3882349"/>
              </a:tblGrid>
              <a:tr h="187042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투쟁 지상주의</a:t>
                      </a:r>
                      <a:endParaRPr lang="ko-KR" altLang="en-US" sz="13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16881" marR="16881" marT="4667" marB="4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3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6881" marR="16881" marT="4667" marB="4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kern="0" spc="-50">
                          <a:solidFill>
                            <a:srgbClr val="000000"/>
                          </a:solidFill>
                          <a:ea typeface="나눔명조"/>
                        </a:rPr>
                        <a:t>투쟁 지상주의</a:t>
                      </a:r>
                      <a:endParaRPr lang="ko-KR" altLang="en-US" sz="13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6881" marR="16881" marT="4667" marB="4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0921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▵투쟁은 철학의 문제</a:t>
                      </a:r>
                      <a:endParaRPr lang="ko-KR" altLang="en-US" sz="13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16881" marR="16881" marT="4667" marB="4667" anchor="ctr">
                    <a:lnL>
                      <a:noFill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3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6881" marR="16881" marT="4667" marB="46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indent="-12700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kern="0" spc="-50">
                          <a:solidFill>
                            <a:srgbClr val="000000"/>
                          </a:solidFill>
                          <a:ea typeface="나눔명조"/>
                        </a:rPr>
                        <a:t>▵선명성 경쟁</a:t>
                      </a:r>
                      <a:endParaRPr lang="ko-KR" altLang="en-US" sz="1300" kern="0" spc="-50">
                        <a:solidFill>
                          <a:srgbClr val="000000"/>
                        </a:solidFill>
                      </a:endParaRPr>
                    </a:p>
                    <a:p>
                      <a:pPr marL="127000" marR="0" indent="-12700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kern="0" spc="-50">
                          <a:solidFill>
                            <a:srgbClr val="000000"/>
                          </a:solidFill>
                          <a:ea typeface="나눔명조"/>
                        </a:rPr>
                        <a:t>▵현실성 없는 투쟁주의로 조직의 신뢰 추락</a:t>
                      </a:r>
                      <a:endParaRPr lang="ko-KR" altLang="en-US" sz="1300" kern="0" spc="-50">
                        <a:solidFill>
                          <a:srgbClr val="000000"/>
                        </a:solidFill>
                      </a:endParaRPr>
                    </a:p>
                    <a:p>
                      <a:pPr marL="127000" marR="0" indent="-12700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kern="0" spc="-50">
                          <a:solidFill>
                            <a:srgbClr val="000000"/>
                          </a:solidFill>
                          <a:ea typeface="나눔명조"/>
                        </a:rPr>
                        <a:t>▵각본에 짜진 형식적인 투쟁</a:t>
                      </a:r>
                      <a:endParaRPr lang="ko-KR" altLang="en-US" sz="1300" kern="0" spc="-50">
                        <a:solidFill>
                          <a:srgbClr val="000000"/>
                        </a:solidFill>
                      </a:endParaRPr>
                    </a:p>
                    <a:p>
                      <a:pPr marL="127000" marR="0" indent="-12700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kern="0" spc="-50">
                          <a:solidFill>
                            <a:srgbClr val="000000"/>
                          </a:solidFill>
                          <a:ea typeface="나눔명조"/>
                        </a:rPr>
                        <a:t>▵몸은 못 가면서 구호와 깃발만 나부끼는 현실</a:t>
                      </a:r>
                      <a:endParaRPr lang="ko-KR" altLang="en-US" sz="13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6881" marR="16881" marT="4667" marB="4667" anchor="ctr">
                    <a:lnL>
                      <a:noFill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042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kern="0" spc="-50">
                          <a:solidFill>
                            <a:srgbClr val="000000"/>
                          </a:solidFill>
                          <a:ea typeface="나눔명조"/>
                        </a:rPr>
                        <a:t>기존 질서 거부</a:t>
                      </a:r>
                      <a:endParaRPr lang="ko-KR" altLang="en-US" sz="13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6881" marR="16881" marT="4667" marB="4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3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6881" marR="16881" marT="4667" marB="4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kern="0" spc="-50">
                          <a:solidFill>
                            <a:srgbClr val="000000"/>
                          </a:solidFill>
                          <a:ea typeface="나눔명조"/>
                        </a:rPr>
                        <a:t>기존 질서 거부</a:t>
                      </a:r>
                      <a:endParaRPr lang="ko-KR" altLang="en-US" sz="13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6881" marR="16881" marT="4667" marB="4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6689">
                <a:tc>
                  <a:txBody>
                    <a:bodyPr/>
                    <a:lstStyle/>
                    <a:p>
                      <a:pPr marL="139700" marR="0" indent="-13970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kern="0" spc="-60">
                          <a:solidFill>
                            <a:srgbClr val="000000"/>
                          </a:solidFill>
                          <a:ea typeface="나눔명조"/>
                        </a:rPr>
                        <a:t>▵기존 질서 수용을 자본주의 질서에의 지배를 인정하는 것</a:t>
                      </a:r>
                      <a:endParaRPr lang="ko-KR" altLang="en-US" sz="13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6881" marR="16881" marT="4667" marB="4667" anchor="ctr">
                    <a:lnL>
                      <a:noFill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9700" marR="0" indent="-13970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3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6881" marR="16881" marT="4667" marB="46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39700" marR="0" indent="-13970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kern="0" spc="-70">
                          <a:solidFill>
                            <a:srgbClr val="000000"/>
                          </a:solidFill>
                          <a:ea typeface="나눔명조"/>
                        </a:rPr>
                        <a:t>▵노조운동 자체의 규칙까지 거부</a:t>
                      </a:r>
                      <a:endParaRPr lang="ko-KR" altLang="en-US" sz="1300" kern="0" spc="-50">
                        <a:solidFill>
                          <a:srgbClr val="000000"/>
                        </a:solidFill>
                      </a:endParaRPr>
                    </a:p>
                    <a:p>
                      <a:pPr marL="139700" marR="0" indent="-13970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kern="0" spc="-70">
                          <a:solidFill>
                            <a:srgbClr val="000000"/>
                          </a:solidFill>
                          <a:ea typeface="나눔명조"/>
                        </a:rPr>
                        <a:t>▵무정부적주의적인 행태</a:t>
                      </a:r>
                      <a:endParaRPr lang="ko-KR" altLang="en-US" sz="13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6881" marR="16881" marT="4667" marB="4667" anchor="ctr">
                    <a:lnL>
                      <a:noFill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042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kern="0" spc="-50">
                          <a:solidFill>
                            <a:srgbClr val="000000"/>
                          </a:solidFill>
                          <a:ea typeface="나눔명조"/>
                        </a:rPr>
                        <a:t>선투쟁</a:t>
                      </a:r>
                      <a:r>
                        <a:rPr lang="en-US" altLang="ko-KR" sz="1300" kern="0" spc="-50">
                          <a:solidFill>
                            <a:srgbClr val="000000"/>
                          </a:solidFill>
                          <a:latin typeface="나눔명조"/>
                        </a:rPr>
                        <a:t>·</a:t>
                      </a:r>
                      <a:r>
                        <a:rPr lang="ko-KR" altLang="en-US" sz="1300" kern="0" spc="-50">
                          <a:solidFill>
                            <a:srgbClr val="000000"/>
                          </a:solidFill>
                          <a:ea typeface="나눔명조"/>
                        </a:rPr>
                        <a:t>후교섭</a:t>
                      </a:r>
                      <a:endParaRPr lang="ko-KR" altLang="en-US" sz="13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6881" marR="16881" marT="4667" marB="4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3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6881" marR="16881" marT="4667" marB="4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kern="0" spc="-50">
                          <a:solidFill>
                            <a:srgbClr val="000000"/>
                          </a:solidFill>
                          <a:ea typeface="나눔명조"/>
                        </a:rPr>
                        <a:t>선투쟁</a:t>
                      </a:r>
                      <a:r>
                        <a:rPr lang="en-US" altLang="ko-KR" sz="1300" kern="0" spc="-50">
                          <a:solidFill>
                            <a:srgbClr val="000000"/>
                          </a:solidFill>
                          <a:latin typeface="나눔명조"/>
                        </a:rPr>
                        <a:t>·</a:t>
                      </a:r>
                      <a:r>
                        <a:rPr lang="ko-KR" altLang="en-US" sz="1300" kern="0" spc="-50">
                          <a:solidFill>
                            <a:srgbClr val="000000"/>
                          </a:solidFill>
                          <a:ea typeface="나눔명조"/>
                        </a:rPr>
                        <a:t>후교섭</a:t>
                      </a:r>
                      <a:endParaRPr lang="ko-KR" altLang="en-US" sz="13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6881" marR="16881" marT="4667" marB="4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3593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kern="0" spc="-50">
                          <a:solidFill>
                            <a:srgbClr val="000000"/>
                          </a:solidFill>
                          <a:ea typeface="나눔명조"/>
                        </a:rPr>
                        <a:t>▵투쟁을 조직하는 것이 우선</a:t>
                      </a:r>
                      <a:endParaRPr lang="ko-KR" altLang="en-US" sz="13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6881" marR="16881" marT="4667" marB="4667" anchor="ctr">
                    <a:lnL>
                      <a:noFill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3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6881" marR="16881" marT="4667" marB="46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88900" marR="0" indent="-8890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kern="0" spc="-50">
                          <a:solidFill>
                            <a:srgbClr val="000000"/>
                          </a:solidFill>
                          <a:ea typeface="나눔명조"/>
                        </a:rPr>
                        <a:t>▵투쟁과 함께 교섭이 일반화되어 있음</a:t>
                      </a:r>
                      <a:endParaRPr lang="ko-KR" altLang="en-US" sz="13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6881" marR="16881" marT="4667" marB="4667" anchor="ctr">
                    <a:lnL>
                      <a:noFill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042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kern="0" spc="-50">
                          <a:solidFill>
                            <a:srgbClr val="000000"/>
                          </a:solidFill>
                          <a:ea typeface="나눔명조"/>
                        </a:rPr>
                        <a:t>소외된 자를 위한 투쟁</a:t>
                      </a:r>
                      <a:endParaRPr lang="ko-KR" altLang="en-US" sz="13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6881" marR="16881" marT="4667" marB="4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3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6881" marR="16881" marT="4667" marB="4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kern="0" spc="-50">
                          <a:solidFill>
                            <a:srgbClr val="000000"/>
                          </a:solidFill>
                          <a:ea typeface="나눔명조"/>
                        </a:rPr>
                        <a:t>소외된 자를 위한 투쟁</a:t>
                      </a:r>
                      <a:endParaRPr lang="ko-KR" altLang="en-US" sz="13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6881" marR="16881" marT="4667" marB="4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3876">
                <a:tc>
                  <a:txBody>
                    <a:bodyPr/>
                    <a:lstStyle/>
                    <a:p>
                      <a:pPr marL="114300" marR="0" indent="-11430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kern="0" spc="-50">
                          <a:solidFill>
                            <a:srgbClr val="000000"/>
                          </a:solidFill>
                          <a:ea typeface="나눔명조"/>
                        </a:rPr>
                        <a:t>▵소외된 자들은 제도화된 교섭으로 해결 불가능하기 때문에 투쟁만이 해결책</a:t>
                      </a:r>
                      <a:endParaRPr lang="ko-KR" altLang="en-US" sz="13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6881" marR="16881" marT="4667" marB="4667" anchor="ctr">
                    <a:lnL>
                      <a:noFill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4300" marR="0" indent="-11430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3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6881" marR="16881" marT="4667" marB="46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14300" marR="0" indent="-11430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kern="0" spc="-60">
                          <a:solidFill>
                            <a:srgbClr val="000000"/>
                          </a:solidFill>
                          <a:ea typeface="나눔명조"/>
                        </a:rPr>
                        <a:t>▵생색내기 투쟁</a:t>
                      </a:r>
                      <a:endParaRPr lang="ko-KR" altLang="en-US" sz="1300" kern="0" spc="-50">
                        <a:solidFill>
                          <a:srgbClr val="000000"/>
                        </a:solidFill>
                      </a:endParaRPr>
                    </a:p>
                    <a:p>
                      <a:pPr marL="114300" marR="0" indent="-11430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kern="0" spc="-60">
                          <a:solidFill>
                            <a:srgbClr val="000000"/>
                          </a:solidFill>
                          <a:ea typeface="나눔명조"/>
                        </a:rPr>
                        <a:t>▵소외된 자의 투쟁을 외면</a:t>
                      </a:r>
                      <a:endParaRPr lang="ko-KR" altLang="en-US" sz="1300" kern="0" spc="-50">
                        <a:solidFill>
                          <a:srgbClr val="000000"/>
                        </a:solidFill>
                      </a:endParaRPr>
                    </a:p>
                    <a:p>
                      <a:pPr marL="114300" marR="0" indent="-11430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kern="0" spc="-60">
                          <a:solidFill>
                            <a:srgbClr val="000000"/>
                          </a:solidFill>
                          <a:ea typeface="나눔명조"/>
                        </a:rPr>
                        <a:t>▵비정규직 노동자 투쟁의 계급화와 급진화에 대한 엇갈린 해석</a:t>
                      </a:r>
                      <a:endParaRPr lang="ko-KR" altLang="en-US" sz="13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6881" marR="16881" marT="4667" marB="4667" anchor="ctr">
                    <a:lnL>
                      <a:noFill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042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kern="0" spc="-50">
                          <a:solidFill>
                            <a:srgbClr val="000000"/>
                          </a:solidFill>
                          <a:ea typeface="나눔명조"/>
                        </a:rPr>
                        <a:t>현장 중시</a:t>
                      </a:r>
                      <a:endParaRPr lang="ko-KR" altLang="en-US" sz="13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6881" marR="16881" marT="4667" marB="4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3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6881" marR="16881" marT="4667" marB="4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kern="0" spc="-50">
                          <a:solidFill>
                            <a:srgbClr val="000000"/>
                          </a:solidFill>
                          <a:ea typeface="나눔명조"/>
                        </a:rPr>
                        <a:t>현장 중시</a:t>
                      </a:r>
                      <a:endParaRPr lang="ko-KR" altLang="en-US" sz="13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6881" marR="16881" marT="4667" marB="4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2157">
                <a:tc>
                  <a:txBody>
                    <a:bodyPr/>
                    <a:lstStyle/>
                    <a:p>
                      <a:pPr marL="114300" marR="0" indent="-11430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▵현장은 마르지 않는 투쟁의 수원지</a:t>
                      </a:r>
                      <a:endParaRPr lang="ko-KR" altLang="en-US" sz="13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16881" marR="16881" marT="4667" marB="4667" anchor="ctr">
                    <a:lnL>
                      <a:noFill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3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6881" marR="16881" marT="4667" marB="46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▵경제적 실리주의</a:t>
                      </a:r>
                      <a:endParaRPr lang="ko-KR" altLang="en-US" sz="13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16881" marR="16881" marT="4667" marB="4667" anchor="ctr">
                    <a:lnL>
                      <a:noFill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1" name="제목 1"/>
          <p:cNvSpPr txBox="1">
            <a:spLocks/>
          </p:cNvSpPr>
          <p:nvPr/>
        </p:nvSpPr>
        <p:spPr>
          <a:xfrm>
            <a:off x="0" y="0"/>
            <a:ext cx="2088232" cy="21602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rtlCol="0" anchor="ctr">
            <a:normAutofit lnSpcReduction="1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정체성의변동</a:t>
            </a:r>
            <a:endParaRPr kumimoji="0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460432" y="6309320"/>
            <a:ext cx="552600" cy="463749"/>
          </a:xfrm>
        </p:spPr>
        <p:txBody>
          <a:bodyPr anchor="ctr"/>
          <a:lstStyle/>
          <a:p>
            <a:pPr algn="ctr"/>
            <a:fld id="{9AD6612C-7206-4325-BB25-DD924C841FC0}" type="slidenum">
              <a:rPr lang="ko-KR" altLang="en-US" sz="1800" smtClean="0"/>
              <a:pPr algn="ctr"/>
              <a:t>33</a:t>
            </a:fld>
            <a:endParaRPr lang="ko-KR" altLang="en-US" sz="1800" dirty="0"/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>
            <a:off x="467544" y="332656"/>
            <a:ext cx="5000660" cy="428628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 </a:t>
            </a:r>
            <a:r>
              <a:rPr kumimoji="0" lang="ko-KR" alt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형해화</a:t>
            </a:r>
            <a:r>
              <a:rPr kumimoji="0" lang="ko-KR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 </a:t>
            </a:r>
            <a:r>
              <a:rPr kumimoji="0" lang="en-US" altLang="ko-K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: </a:t>
            </a:r>
            <a:r>
              <a:rPr lang="ko-KR" alt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명조"/>
                <a:ea typeface="맑은 고딕" pitchFamily="50" charset="-127"/>
                <a:cs typeface="+mj-cs"/>
              </a:rPr>
              <a:t>사례 </a:t>
            </a:r>
            <a:r>
              <a:rPr lang="ko-KR" altLang="en-U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명조"/>
                <a:ea typeface="맑은 고딕" pitchFamily="50" charset="-127"/>
                <a:cs typeface="+mj-cs"/>
              </a:rPr>
              <a:t>특성별</a:t>
            </a:r>
            <a:r>
              <a:rPr lang="ko-KR" alt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명조"/>
                <a:ea typeface="맑은 고딕" pitchFamily="50" charset="-127"/>
                <a:cs typeface="+mj-cs"/>
              </a:rPr>
              <a:t> 의견</a:t>
            </a:r>
            <a:endParaRPr kumimoji="0" lang="ko-KR" alt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</p:txBody>
      </p:sp>
      <p:sp>
        <p:nvSpPr>
          <p:cNvPr id="7" name="제목 1"/>
          <p:cNvSpPr txBox="1">
            <a:spLocks/>
          </p:cNvSpPr>
          <p:nvPr/>
        </p:nvSpPr>
        <p:spPr>
          <a:xfrm>
            <a:off x="467544" y="1124744"/>
            <a:ext cx="8136904" cy="5472608"/>
          </a:xfrm>
          <a:prstGeom prst="rect">
            <a:avLst/>
          </a:prstGeom>
          <a:solidFill>
            <a:schemeClr val="bg2"/>
          </a:solidFill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ko-KR" alt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395536" y="836712"/>
          <a:ext cx="8136905" cy="5132622"/>
        </p:xfrm>
        <a:graphic>
          <a:graphicData uri="http://schemas.openxmlformats.org/drawingml/2006/table">
            <a:tbl>
              <a:tblPr/>
              <a:tblGrid>
                <a:gridCol w="720721"/>
                <a:gridCol w="1007473"/>
                <a:gridCol w="6408711"/>
              </a:tblGrid>
              <a:tr h="87784">
                <a:tc gridSpan="3"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30" dirty="0">
                        <a:solidFill>
                          <a:srgbClr val="000000"/>
                        </a:solidFill>
                      </a:endParaRPr>
                    </a:p>
                  </a:txBody>
                  <a:tcPr marL="13441" marR="13441" marT="3716" marB="37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440018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정파경향</a:t>
                      </a:r>
                      <a:endParaRPr lang="ko-KR" altLang="en-US" sz="14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13441" marR="13441" marT="3716" marB="371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사례특성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3441" marR="13441" marT="3716" marB="371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주요 내용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3441" marR="13441" marT="3716" marB="371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9885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현장파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3441" marR="13441" marT="3716" marB="371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전형 </a:t>
                      </a:r>
                      <a:endParaRPr lang="ko-KR" altLang="en-US" sz="14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13441" marR="13441" marT="3716" marB="371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 ▵자본주의 </a:t>
                      </a:r>
                      <a:r>
                        <a:rPr lang="ko-KR" altLang="en-US" sz="14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권력에 포위된 노동자 투쟁의 </a:t>
                      </a: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결과</a:t>
                      </a:r>
                      <a:endParaRPr lang="en-US" altLang="ko-KR" sz="1400" kern="0" spc="-50" dirty="0" smtClean="0">
                        <a:solidFill>
                          <a:srgbClr val="000000"/>
                        </a:solidFill>
                        <a:ea typeface="나눔명조"/>
                      </a:endParaRPr>
                    </a:p>
                    <a:p>
                      <a:pPr marL="0" marR="0" indent="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kern="0" spc="-50" dirty="0" smtClean="0">
                          <a:solidFill>
                            <a:srgbClr val="000000"/>
                          </a:solidFill>
                          <a:latin typeface="나눔명조"/>
                        </a:rPr>
                        <a:t> </a:t>
                      </a: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▵역량과 </a:t>
                      </a:r>
                      <a:r>
                        <a:rPr lang="ko-KR" altLang="en-US" sz="14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불일치한 투쟁의 </a:t>
                      </a: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결과</a:t>
                      </a:r>
                      <a:r>
                        <a:rPr lang="en-US" altLang="ko-KR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,    </a:t>
                      </a: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선명한 깃발</a:t>
                      </a:r>
                      <a:endParaRPr lang="en-US" altLang="ko-KR" sz="1400" kern="0" spc="-50" dirty="0" smtClean="0">
                        <a:solidFill>
                          <a:srgbClr val="000000"/>
                        </a:solidFill>
                        <a:ea typeface="나눔명조"/>
                      </a:endParaRPr>
                    </a:p>
                    <a:p>
                      <a:pPr marL="0" marR="0" indent="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kern="0" spc="-50" dirty="0" smtClean="0">
                          <a:solidFill>
                            <a:srgbClr val="000000"/>
                          </a:solidFill>
                          <a:latin typeface="나눔명조"/>
                        </a:rPr>
                        <a:t> </a:t>
                      </a: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▵바람직한 </a:t>
                      </a:r>
                      <a:r>
                        <a:rPr lang="ko-KR" altLang="en-US" sz="14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태도와 현실적 선택의 </a:t>
                      </a: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괴리</a:t>
                      </a:r>
                      <a:endParaRPr lang="ko-KR" altLang="en-US" sz="14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13441" marR="13441" marT="3716" marB="371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2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일탈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3441" marR="13441" marT="3716" marB="371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 ▵노조운동의 이중성 </a:t>
                      </a:r>
                      <a:endParaRPr lang="en-US" altLang="ko-KR" sz="1400" kern="0" spc="-50" dirty="0" smtClean="0">
                        <a:solidFill>
                          <a:srgbClr val="000000"/>
                        </a:solidFill>
                        <a:ea typeface="나눔명조"/>
                      </a:endParaRPr>
                    </a:p>
                    <a:p>
                      <a:pPr marL="0" marR="0" indent="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 </a:t>
                      </a: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▵강한 </a:t>
                      </a:r>
                      <a:r>
                        <a:rPr lang="ko-KR" altLang="en-US" sz="14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태도 </a:t>
                      </a: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선호</a:t>
                      </a:r>
                      <a:endParaRPr lang="ko-KR" altLang="en-US" sz="14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13441" marR="13441" marT="3716" marB="371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0703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국민파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3441" marR="13441" marT="3716" marB="371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전형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3441" marR="13441" marT="3716" marB="371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 ▵표현된 </a:t>
                      </a:r>
                      <a:r>
                        <a:rPr lang="ko-KR" altLang="en-US" sz="14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정체성과 </a:t>
                      </a:r>
                      <a:r>
                        <a:rPr lang="ko-KR" altLang="en-US" sz="1400" kern="0" spc="-50" dirty="0" err="1">
                          <a:solidFill>
                            <a:srgbClr val="000000"/>
                          </a:solidFill>
                          <a:ea typeface="나눔명조"/>
                        </a:rPr>
                        <a:t>담지하고</a:t>
                      </a:r>
                      <a:r>
                        <a:rPr lang="ko-KR" altLang="en-US" sz="14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 있는 정체성의 </a:t>
                      </a: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괴리</a:t>
                      </a:r>
                      <a:endParaRPr lang="en-US" altLang="ko-KR" sz="1400" kern="0" spc="-50" dirty="0" smtClean="0">
                        <a:solidFill>
                          <a:srgbClr val="000000"/>
                        </a:solidFill>
                        <a:ea typeface="나눔명조"/>
                      </a:endParaRPr>
                    </a:p>
                    <a:p>
                      <a:pPr marL="0" marR="0" indent="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kern="0" spc="-50" dirty="0" smtClean="0">
                          <a:solidFill>
                            <a:srgbClr val="000000"/>
                          </a:solidFill>
                          <a:latin typeface="나눔명조"/>
                        </a:rPr>
                        <a:t> </a:t>
                      </a: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▵현실 </a:t>
                      </a:r>
                      <a:r>
                        <a:rPr lang="ko-KR" altLang="en-US" sz="14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무시한 센 주장만 횡행한 </a:t>
                      </a: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결과</a:t>
                      </a:r>
                      <a:endParaRPr lang="en-US" altLang="ko-KR" sz="1400" kern="0" spc="-50" dirty="0" smtClean="0">
                        <a:solidFill>
                          <a:srgbClr val="000000"/>
                        </a:solidFill>
                        <a:ea typeface="나눔명조"/>
                      </a:endParaRPr>
                    </a:p>
                    <a:p>
                      <a:pPr marL="0" marR="0" indent="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kern="0" spc="-50" dirty="0" smtClean="0">
                          <a:solidFill>
                            <a:srgbClr val="000000"/>
                          </a:solidFill>
                          <a:latin typeface="나눔명조"/>
                        </a:rPr>
                        <a:t> </a:t>
                      </a: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▵과거 </a:t>
                      </a:r>
                      <a:r>
                        <a:rPr lang="ko-KR" altLang="en-US" sz="14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성공의 </a:t>
                      </a: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기억</a:t>
                      </a:r>
                      <a:r>
                        <a:rPr lang="en-US" altLang="ko-KR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,  </a:t>
                      </a:r>
                      <a:r>
                        <a:rPr lang="en-US" altLang="ko-KR" sz="1400" kern="0" spc="-50" dirty="0" smtClean="0">
                          <a:solidFill>
                            <a:srgbClr val="000000"/>
                          </a:solidFill>
                          <a:latin typeface="나눔명조"/>
                        </a:rPr>
                        <a:t> </a:t>
                      </a:r>
                      <a:r>
                        <a:rPr lang="ko-KR" altLang="en-US" sz="14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실사구시의 </a:t>
                      </a: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부재</a:t>
                      </a:r>
                      <a:endParaRPr lang="en-US" altLang="ko-KR" sz="1400" kern="0" spc="-50" dirty="0" smtClean="0">
                        <a:solidFill>
                          <a:srgbClr val="000000"/>
                        </a:solidFill>
                        <a:ea typeface="나눔명조"/>
                      </a:endParaRPr>
                    </a:p>
                    <a:p>
                      <a:pPr marL="0" marR="0" indent="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kern="0" spc="-50" dirty="0" smtClean="0">
                          <a:solidFill>
                            <a:srgbClr val="000000"/>
                          </a:solidFill>
                          <a:latin typeface="나눔명조"/>
                        </a:rPr>
                        <a:t> </a:t>
                      </a: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▵노조운동의 표리부동</a:t>
                      </a:r>
                      <a:r>
                        <a:rPr lang="en-US" altLang="ko-KR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,  </a:t>
                      </a: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선동정치</a:t>
                      </a:r>
                      <a:endParaRPr lang="ko-KR" altLang="en-US" sz="14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13441" marR="13441" marT="3716" marB="371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906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일탈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3441" marR="13441" marT="3716" marB="371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 ▵몸과 </a:t>
                      </a:r>
                      <a:r>
                        <a:rPr lang="ko-KR" altLang="en-US" sz="14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머리가 따로 </a:t>
                      </a: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움직임</a:t>
                      </a:r>
                      <a:endParaRPr lang="en-US" altLang="ko-KR" sz="1400" kern="0" spc="-50" dirty="0" smtClean="0">
                        <a:solidFill>
                          <a:srgbClr val="000000"/>
                        </a:solidFill>
                        <a:ea typeface="나눔명조"/>
                      </a:endParaRPr>
                    </a:p>
                    <a:p>
                      <a:pPr marL="0" marR="0" indent="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kern="0" spc="-50" dirty="0" smtClean="0">
                          <a:solidFill>
                            <a:srgbClr val="000000"/>
                          </a:solidFill>
                          <a:latin typeface="나눔명조"/>
                        </a:rPr>
                        <a:t> </a:t>
                      </a: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▵</a:t>
                      </a:r>
                      <a:r>
                        <a:rPr lang="en-US" altLang="ko-KR" sz="1400" kern="0" spc="-50" dirty="0" smtClean="0">
                          <a:solidFill>
                            <a:srgbClr val="000000"/>
                          </a:solidFill>
                          <a:latin typeface="나눔명조"/>
                        </a:rPr>
                        <a:t>1987</a:t>
                      </a:r>
                      <a:r>
                        <a:rPr lang="ko-KR" altLang="en-US" sz="14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년대 성과의 </a:t>
                      </a:r>
                      <a:r>
                        <a:rPr lang="ko-KR" altLang="en-US" sz="1400" kern="0" spc="-50" dirty="0" err="1" smtClean="0">
                          <a:solidFill>
                            <a:srgbClr val="000000"/>
                          </a:solidFill>
                          <a:ea typeface="나눔명조"/>
                        </a:rPr>
                        <a:t>후과</a:t>
                      </a:r>
                      <a:r>
                        <a:rPr lang="en-US" altLang="ko-KR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, </a:t>
                      </a:r>
                      <a:r>
                        <a:rPr lang="en-US" altLang="ko-KR" sz="1400" kern="0" spc="-50" dirty="0" smtClean="0">
                          <a:solidFill>
                            <a:srgbClr val="000000"/>
                          </a:solidFill>
                          <a:latin typeface="나눔명조"/>
                        </a:rPr>
                        <a:t> </a:t>
                      </a:r>
                      <a:r>
                        <a:rPr lang="ko-KR" altLang="en-US" sz="14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기회주의와 비겁함의 </a:t>
                      </a: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결과</a:t>
                      </a:r>
                      <a:endParaRPr lang="ko-KR" altLang="en-US" sz="14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13441" marR="13441" marT="3716" marB="371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9067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중앙파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3441" marR="13441" marT="3716" marB="371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전형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3441" marR="13441" marT="3716" marB="371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 ▵몸과 </a:t>
                      </a:r>
                      <a:r>
                        <a:rPr lang="ko-KR" altLang="en-US" sz="14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머리가 따로 </a:t>
                      </a: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움직임</a:t>
                      </a:r>
                      <a:r>
                        <a:rPr lang="en-US" altLang="ko-KR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, </a:t>
                      </a:r>
                      <a:r>
                        <a:rPr lang="en-US" altLang="ko-KR" sz="1400" kern="0" spc="-50" dirty="0" smtClean="0">
                          <a:solidFill>
                            <a:srgbClr val="000000"/>
                          </a:solidFill>
                          <a:latin typeface="나눔명조"/>
                        </a:rPr>
                        <a:t>  </a:t>
                      </a: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기회주의와 </a:t>
                      </a:r>
                      <a:r>
                        <a:rPr lang="ko-KR" altLang="en-US" sz="14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비겁함의 </a:t>
                      </a: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결과</a:t>
                      </a:r>
                      <a:endParaRPr lang="en-US" altLang="ko-KR" sz="1400" kern="0" spc="-50" dirty="0" smtClean="0">
                        <a:solidFill>
                          <a:srgbClr val="000000"/>
                        </a:solidFill>
                        <a:latin typeface="나눔명조"/>
                        <a:ea typeface="+mn-ea"/>
                      </a:endParaRPr>
                    </a:p>
                    <a:p>
                      <a:pPr marL="0" marR="0" indent="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kern="0" spc="-50" dirty="0" smtClean="0">
                          <a:solidFill>
                            <a:srgbClr val="000000"/>
                          </a:solidFill>
                          <a:latin typeface="나눔명조"/>
                        </a:rPr>
                        <a:t> </a:t>
                      </a: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▵과거 </a:t>
                      </a:r>
                      <a:r>
                        <a:rPr lang="ko-KR" altLang="en-US" sz="14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성공의 </a:t>
                      </a: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기억</a:t>
                      </a:r>
                      <a:r>
                        <a:rPr lang="en-US" altLang="ko-KR" sz="1400" kern="0" spc="-50" dirty="0" smtClean="0">
                          <a:solidFill>
                            <a:srgbClr val="000000"/>
                          </a:solidFill>
                          <a:latin typeface="나눔명조"/>
                        </a:rPr>
                        <a:t>,   </a:t>
                      </a: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선명한 </a:t>
                      </a:r>
                      <a:r>
                        <a:rPr lang="ko-KR" altLang="en-US" sz="14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깃발에 대한 </a:t>
                      </a: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기대</a:t>
                      </a:r>
                      <a:endParaRPr lang="ko-KR" altLang="en-US" sz="14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13441" marR="13441" marT="3716" marB="371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2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일탈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3441" marR="13441" marT="3716" marB="371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▵선민의식의 결과</a:t>
                      </a:r>
                      <a:endParaRPr lang="ko-KR" altLang="en-US" sz="14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13441" marR="13441" marT="3716" marB="371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891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9" name="제목 1"/>
          <p:cNvSpPr txBox="1">
            <a:spLocks/>
          </p:cNvSpPr>
          <p:nvPr/>
        </p:nvSpPr>
        <p:spPr>
          <a:xfrm>
            <a:off x="0" y="0"/>
            <a:ext cx="2088232" cy="21602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rtlCol="0" anchor="ctr">
            <a:normAutofit lnSpcReduction="1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정체성의변동</a:t>
            </a:r>
            <a:endParaRPr kumimoji="0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460432" y="6309320"/>
            <a:ext cx="552600" cy="463749"/>
          </a:xfrm>
        </p:spPr>
        <p:txBody>
          <a:bodyPr anchor="ctr"/>
          <a:lstStyle/>
          <a:p>
            <a:pPr algn="ctr"/>
            <a:fld id="{9AD6612C-7206-4325-BB25-DD924C841FC0}" type="slidenum">
              <a:rPr lang="ko-KR" altLang="en-US" sz="1800" smtClean="0"/>
              <a:pPr algn="ctr"/>
              <a:t>34</a:t>
            </a:fld>
            <a:endParaRPr lang="ko-KR" altLang="en-US" sz="1800" dirty="0"/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>
            <a:off x="467544" y="332656"/>
            <a:ext cx="5000660" cy="428628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 제도화가 가지는 문제점</a:t>
            </a:r>
            <a:endParaRPr kumimoji="0" lang="ko-KR" alt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</p:txBody>
      </p:sp>
      <p:sp>
        <p:nvSpPr>
          <p:cNvPr id="7" name="제목 1"/>
          <p:cNvSpPr txBox="1">
            <a:spLocks/>
          </p:cNvSpPr>
          <p:nvPr/>
        </p:nvSpPr>
        <p:spPr>
          <a:xfrm>
            <a:off x="467544" y="1124744"/>
            <a:ext cx="8136904" cy="5472608"/>
          </a:xfrm>
          <a:prstGeom prst="rect">
            <a:avLst/>
          </a:prstGeom>
          <a:solidFill>
            <a:schemeClr val="bg2"/>
          </a:solidFill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ko-KR" alt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467544" y="620688"/>
          <a:ext cx="8064895" cy="5256583"/>
        </p:xfrm>
        <a:graphic>
          <a:graphicData uri="http://schemas.openxmlformats.org/drawingml/2006/table">
            <a:tbl>
              <a:tblPr/>
              <a:tblGrid>
                <a:gridCol w="792088"/>
                <a:gridCol w="1152128"/>
                <a:gridCol w="6120679"/>
              </a:tblGrid>
              <a:tr h="513560">
                <a:tc gridSpan="3"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30" dirty="0">
                        <a:solidFill>
                          <a:srgbClr val="000000"/>
                        </a:solidFill>
                      </a:endParaRPr>
                    </a:p>
                  </a:txBody>
                  <a:tcPr marL="19739" marR="19739" marT="5457" marB="54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451711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정파경향</a:t>
                      </a:r>
                      <a:endParaRPr lang="ko-KR" altLang="en-US" sz="14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19739" marR="19739" marT="5457" marB="545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사례특성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9739" marR="19739" marT="5457" marB="545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주요 내용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9739" marR="19739" marT="5457" marB="545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36022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현장파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9739" marR="19739" marT="5457" marB="545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전형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9739" marR="19739" marT="5457" marB="545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 ▵제도 </a:t>
                      </a:r>
                      <a:r>
                        <a:rPr lang="ko-KR" altLang="en-US" sz="14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만능주의의 위험 </a:t>
                      </a: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경계</a:t>
                      </a:r>
                      <a:endParaRPr lang="en-US" altLang="ko-KR" sz="1400" kern="0" spc="-50" dirty="0" smtClean="0">
                        <a:solidFill>
                          <a:srgbClr val="000000"/>
                        </a:solidFill>
                        <a:ea typeface="나눔명조"/>
                      </a:endParaRPr>
                    </a:p>
                    <a:p>
                      <a:pPr marL="0" marR="0" indent="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kern="0" spc="-50" dirty="0" smtClean="0">
                          <a:solidFill>
                            <a:srgbClr val="000000"/>
                          </a:solidFill>
                          <a:latin typeface="나눔명조"/>
                        </a:rPr>
                        <a:t> </a:t>
                      </a: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▵허약한 제도화</a:t>
                      </a:r>
                      <a:endParaRPr lang="en-US" altLang="ko-KR" sz="1400" kern="0" spc="-50" dirty="0" smtClean="0">
                        <a:solidFill>
                          <a:srgbClr val="000000"/>
                        </a:solidFill>
                        <a:ea typeface="나눔명조"/>
                      </a:endParaRPr>
                    </a:p>
                    <a:p>
                      <a:pPr marL="0" marR="0" indent="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kern="0" spc="-50" dirty="0" smtClean="0">
                          <a:solidFill>
                            <a:srgbClr val="000000"/>
                          </a:solidFill>
                          <a:latin typeface="나눔명조"/>
                        </a:rPr>
                        <a:t> </a:t>
                      </a: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▵대중의 </a:t>
                      </a:r>
                      <a:r>
                        <a:rPr lang="ko-KR" altLang="en-US" sz="14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역동성 </a:t>
                      </a: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실종</a:t>
                      </a:r>
                      <a:endParaRPr lang="ko-KR" altLang="en-US" sz="14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19739" marR="19739" marT="5457" marB="545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492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일탈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9739" marR="19739" marT="5457" marB="545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 ▵밑으로 </a:t>
                      </a:r>
                      <a:r>
                        <a:rPr lang="ko-KR" altLang="en-US" sz="1400" kern="0" spc="-50" dirty="0" err="1">
                          <a:solidFill>
                            <a:srgbClr val="000000"/>
                          </a:solidFill>
                          <a:ea typeface="나눔명조"/>
                        </a:rPr>
                        <a:t>부터의</a:t>
                      </a:r>
                      <a:r>
                        <a:rPr lang="ko-KR" altLang="en-US" sz="14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 운동 기반 </a:t>
                      </a: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붕괴</a:t>
                      </a:r>
                      <a:endParaRPr lang="en-US" altLang="ko-KR" sz="1400" kern="0" spc="-50" dirty="0" smtClean="0">
                        <a:solidFill>
                          <a:srgbClr val="000000"/>
                        </a:solidFill>
                        <a:ea typeface="나눔명조"/>
                      </a:endParaRPr>
                    </a:p>
                    <a:p>
                      <a:pPr marL="0" marR="0" indent="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kern="0" spc="-50" dirty="0" smtClean="0">
                          <a:solidFill>
                            <a:srgbClr val="000000"/>
                          </a:solidFill>
                          <a:latin typeface="나눔명조"/>
                        </a:rPr>
                        <a:t> </a:t>
                      </a: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▵완장주의</a:t>
                      </a:r>
                      <a:endParaRPr lang="ko-KR" altLang="en-US" sz="14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19739" marR="19739" marT="5457" marB="545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8228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국민파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9739" marR="19739" marT="5457" marB="545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전형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9739" marR="19739" marT="5457" marB="545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8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 </a:t>
                      </a: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▵</a:t>
                      </a:r>
                      <a:r>
                        <a:rPr lang="ko-KR" altLang="en-US" sz="1400" kern="0" spc="-80" dirty="0" err="1" smtClean="0">
                          <a:solidFill>
                            <a:srgbClr val="000000"/>
                          </a:solidFill>
                          <a:ea typeface="나눔명조"/>
                        </a:rPr>
                        <a:t>조직별</a:t>
                      </a:r>
                      <a:r>
                        <a:rPr lang="ko-KR" altLang="en-US" sz="1400" kern="0" spc="-8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 </a:t>
                      </a:r>
                      <a:r>
                        <a:rPr lang="ko-KR" altLang="en-US" sz="1400" kern="0" spc="-80" dirty="0">
                          <a:solidFill>
                            <a:srgbClr val="000000"/>
                          </a:solidFill>
                          <a:ea typeface="나눔명조"/>
                        </a:rPr>
                        <a:t>제도화 수준의 </a:t>
                      </a:r>
                      <a:r>
                        <a:rPr lang="ko-KR" altLang="en-US" sz="1400" kern="0" spc="-8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간극</a:t>
                      </a:r>
                      <a:endParaRPr lang="en-US" altLang="ko-KR" sz="1400" kern="0" spc="-80" dirty="0" smtClean="0">
                        <a:solidFill>
                          <a:srgbClr val="000000"/>
                        </a:solidFill>
                        <a:ea typeface="나눔명조"/>
                      </a:endParaRPr>
                    </a:p>
                    <a:p>
                      <a:pPr marL="0" marR="0" indent="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kern="0" spc="-80" dirty="0" smtClean="0">
                          <a:solidFill>
                            <a:srgbClr val="000000"/>
                          </a:solidFill>
                          <a:latin typeface="나눔명조"/>
                        </a:rPr>
                        <a:t> </a:t>
                      </a: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▵</a:t>
                      </a:r>
                      <a:r>
                        <a:rPr lang="ko-KR" altLang="en-US" sz="1400" kern="0" spc="-8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민주노총의 </a:t>
                      </a:r>
                      <a:r>
                        <a:rPr lang="ko-KR" altLang="en-US" sz="1400" kern="0" spc="-80" dirty="0">
                          <a:solidFill>
                            <a:srgbClr val="000000"/>
                          </a:solidFill>
                          <a:ea typeface="나눔명조"/>
                        </a:rPr>
                        <a:t>제도적 역할 </a:t>
                      </a:r>
                      <a:r>
                        <a:rPr lang="ko-KR" altLang="en-US" sz="1400" kern="0" spc="-8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부재</a:t>
                      </a:r>
                      <a:endParaRPr lang="en-US" altLang="ko-KR" sz="1400" kern="0" spc="-80" dirty="0" smtClean="0">
                        <a:solidFill>
                          <a:srgbClr val="000000"/>
                        </a:solidFill>
                        <a:ea typeface="나눔명조"/>
                      </a:endParaRPr>
                    </a:p>
                    <a:p>
                      <a:pPr marL="0" marR="0" indent="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kern="0" spc="-80" dirty="0" smtClean="0">
                          <a:solidFill>
                            <a:srgbClr val="000000"/>
                          </a:solidFill>
                          <a:latin typeface="나눔명조"/>
                        </a:rPr>
                        <a:t> </a:t>
                      </a: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▵</a:t>
                      </a:r>
                      <a:r>
                        <a:rPr lang="ko-KR" altLang="en-US" sz="1400" kern="0" spc="-8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합법주의에의 의존</a:t>
                      </a:r>
                      <a:endParaRPr lang="en-US" altLang="ko-KR" sz="1400" kern="0" spc="-80" dirty="0" smtClean="0">
                        <a:solidFill>
                          <a:srgbClr val="000000"/>
                        </a:solidFill>
                        <a:ea typeface="나눔명조"/>
                      </a:endParaRPr>
                    </a:p>
                    <a:p>
                      <a:pPr marL="0" marR="0" indent="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kern="0" spc="-80" dirty="0" smtClean="0">
                          <a:solidFill>
                            <a:srgbClr val="000000"/>
                          </a:solidFill>
                          <a:latin typeface="나눔명조"/>
                        </a:rPr>
                        <a:t> </a:t>
                      </a: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▵</a:t>
                      </a:r>
                      <a:r>
                        <a:rPr lang="ko-KR" altLang="en-US" sz="1400" kern="0" spc="-8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관료주의</a:t>
                      </a:r>
                      <a:r>
                        <a:rPr lang="en-US" altLang="ko-KR" sz="1400" kern="0" spc="-80" dirty="0">
                          <a:solidFill>
                            <a:srgbClr val="000000"/>
                          </a:solidFill>
                          <a:latin typeface="나눔명조"/>
                        </a:rPr>
                        <a:t>·</a:t>
                      </a:r>
                      <a:r>
                        <a:rPr lang="ko-KR" altLang="en-US" sz="1400" kern="0" spc="-8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완장주의</a:t>
                      </a:r>
                      <a:endParaRPr lang="en-US" altLang="ko-KR" sz="1400" kern="0" spc="-80" dirty="0" smtClean="0">
                        <a:solidFill>
                          <a:srgbClr val="000000"/>
                        </a:solidFill>
                        <a:ea typeface="나눔명조"/>
                      </a:endParaRPr>
                    </a:p>
                    <a:p>
                      <a:pPr marL="0" marR="0" indent="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kern="0" spc="-80" dirty="0" smtClean="0">
                          <a:solidFill>
                            <a:srgbClr val="000000"/>
                          </a:solidFill>
                          <a:latin typeface="나눔명조"/>
                        </a:rPr>
                        <a:t> </a:t>
                      </a: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▵</a:t>
                      </a:r>
                      <a:r>
                        <a:rPr lang="ko-KR" altLang="en-US" sz="1400" kern="0" spc="-8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제도 </a:t>
                      </a:r>
                      <a:r>
                        <a:rPr lang="ko-KR" altLang="en-US" sz="1400" kern="0" spc="-80" dirty="0">
                          <a:solidFill>
                            <a:srgbClr val="000000"/>
                          </a:solidFill>
                          <a:ea typeface="나눔명조"/>
                        </a:rPr>
                        <a:t>만능주의와 형식 중심주의의 </a:t>
                      </a:r>
                      <a:r>
                        <a:rPr lang="ko-KR" altLang="en-US" sz="1400" kern="0" spc="-8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문제</a:t>
                      </a:r>
                      <a:endParaRPr lang="ko-KR" altLang="en-US" sz="14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19739" marR="19739" marT="5457" marB="545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607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일탈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9739" marR="19739" marT="5457" marB="545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 ▵관성적인 활동</a:t>
                      </a:r>
                      <a:endParaRPr lang="ko-KR" altLang="en-US" sz="14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19739" marR="19739" marT="5457" marB="545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6071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중앙파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9739" marR="19739" marT="5457" marB="545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전형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9739" marR="19739" marT="5457" marB="545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 ▵서유럽 </a:t>
                      </a:r>
                      <a:r>
                        <a:rPr lang="ko-KR" altLang="en-US" sz="14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교조주의 </a:t>
                      </a: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매너리즘</a:t>
                      </a:r>
                      <a:endParaRPr lang="ko-KR" altLang="en-US" sz="14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19739" marR="19739" marT="5457" marB="545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9" name="제목 1"/>
          <p:cNvSpPr txBox="1">
            <a:spLocks/>
          </p:cNvSpPr>
          <p:nvPr/>
        </p:nvSpPr>
        <p:spPr>
          <a:xfrm>
            <a:off x="0" y="0"/>
            <a:ext cx="2088232" cy="21602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rtlCol="0" anchor="ctr">
            <a:normAutofit lnSpcReduction="1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정체성의변동</a:t>
            </a:r>
            <a:endParaRPr kumimoji="0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460432" y="6309320"/>
            <a:ext cx="552600" cy="463749"/>
          </a:xfrm>
        </p:spPr>
        <p:txBody>
          <a:bodyPr anchor="ctr"/>
          <a:lstStyle/>
          <a:p>
            <a:pPr algn="ctr"/>
            <a:fld id="{9AD6612C-7206-4325-BB25-DD924C841FC0}" type="slidenum">
              <a:rPr lang="ko-KR" altLang="en-US" sz="1800" smtClean="0"/>
              <a:pPr algn="ctr"/>
              <a:t>35</a:t>
            </a:fld>
            <a:endParaRPr lang="ko-KR" altLang="en-US" sz="1800" dirty="0"/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>
            <a:off x="467544" y="332656"/>
            <a:ext cx="5000660" cy="428628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 </a:t>
            </a:r>
            <a:r>
              <a:rPr lang="ko-KR" alt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명조"/>
                <a:ea typeface="맑은 고딕" pitchFamily="50" charset="-127"/>
                <a:cs typeface="+mj-cs"/>
              </a:rPr>
              <a:t>정체성 혼돈과 가치 하락</a:t>
            </a:r>
            <a:endParaRPr kumimoji="0" lang="ko-KR" alt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</p:txBody>
      </p:sp>
      <p:sp>
        <p:nvSpPr>
          <p:cNvPr id="7" name="제목 1"/>
          <p:cNvSpPr txBox="1">
            <a:spLocks/>
          </p:cNvSpPr>
          <p:nvPr/>
        </p:nvSpPr>
        <p:spPr>
          <a:xfrm>
            <a:off x="539552" y="1124744"/>
            <a:ext cx="8136904" cy="5472608"/>
          </a:xfrm>
          <a:prstGeom prst="rect">
            <a:avLst/>
          </a:prstGeom>
          <a:solidFill>
            <a:schemeClr val="bg2"/>
          </a:solidFill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ko-KR" alt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</p:txBody>
      </p:sp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5120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9" name="제목 1"/>
          <p:cNvSpPr txBox="1">
            <a:spLocks/>
          </p:cNvSpPr>
          <p:nvPr/>
        </p:nvSpPr>
        <p:spPr>
          <a:xfrm>
            <a:off x="0" y="0"/>
            <a:ext cx="2088232" cy="21602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rtlCol="0" anchor="ctr">
            <a:normAutofit lnSpcReduction="1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정체성의변동</a:t>
            </a:r>
            <a:endParaRPr kumimoji="0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467544" y="1484784"/>
            <a:ext cx="7632848" cy="864096"/>
          </a:xfrm>
          <a:prstGeom prst="rect">
            <a:avLst/>
          </a:prstGeom>
          <a:solidFill>
            <a:schemeClr val="bg2"/>
          </a:solidFill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fontAlgn="base"/>
            <a:r>
              <a:rPr lang="en-US" altLang="ko-KR" sz="1200" i="1" dirty="0" smtClean="0"/>
              <a:t>“</a:t>
            </a:r>
            <a:r>
              <a:rPr lang="ko-KR" altLang="en-US" sz="1200" i="1" dirty="0" smtClean="0"/>
              <a:t>유령</a:t>
            </a:r>
            <a:r>
              <a:rPr lang="en-US" altLang="ko-KR" sz="1200" i="1" dirty="0" smtClean="0"/>
              <a:t>, </a:t>
            </a:r>
            <a:r>
              <a:rPr lang="ko-KR" altLang="en-US" sz="1200" i="1" dirty="0" smtClean="0"/>
              <a:t>그 흐름이 작용하니까 집행부가 제 소신대로 못하는 거야</a:t>
            </a:r>
            <a:r>
              <a:rPr lang="en-US" altLang="ko-KR" sz="1200" i="1" dirty="0" smtClean="0"/>
              <a:t>.... </a:t>
            </a:r>
            <a:r>
              <a:rPr lang="ko-KR" altLang="en-US" sz="1200" i="1" dirty="0" smtClean="0"/>
              <a:t>직선제</a:t>
            </a:r>
            <a:r>
              <a:rPr lang="en-US" altLang="ko-KR" sz="1200" i="1" dirty="0" smtClean="0"/>
              <a:t>, </a:t>
            </a:r>
            <a:r>
              <a:rPr lang="ko-KR" altLang="en-US" sz="1200" i="1" dirty="0" smtClean="0"/>
              <a:t>총파업 이런 거를 다 거는 거야</a:t>
            </a:r>
            <a:r>
              <a:rPr lang="en-US" altLang="ko-KR" sz="1200" i="1" dirty="0" smtClean="0"/>
              <a:t>... </a:t>
            </a:r>
            <a:r>
              <a:rPr lang="ko-KR" altLang="en-US" sz="1200" i="1" dirty="0" smtClean="0"/>
              <a:t>현장 흐름의 요구는 시대적 요구로 남아있고 이를 해결하는 방법은 찾지를 못하고</a:t>
            </a:r>
            <a:r>
              <a:rPr lang="en-US" altLang="ko-KR" sz="1200" i="1" dirty="0" smtClean="0"/>
              <a:t>…..”</a:t>
            </a:r>
            <a:endParaRPr lang="ko-KR" altLang="en-US" sz="1200" i="1" dirty="0"/>
          </a:p>
        </p:txBody>
      </p:sp>
      <p:sp>
        <p:nvSpPr>
          <p:cNvPr id="11" name="제목 1"/>
          <p:cNvSpPr txBox="1">
            <a:spLocks/>
          </p:cNvSpPr>
          <p:nvPr/>
        </p:nvSpPr>
        <p:spPr>
          <a:xfrm>
            <a:off x="467544" y="2636912"/>
            <a:ext cx="7632848" cy="864096"/>
          </a:xfrm>
          <a:prstGeom prst="rect">
            <a:avLst/>
          </a:prstGeom>
          <a:solidFill>
            <a:schemeClr val="bg2"/>
          </a:solidFill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fontAlgn="base"/>
            <a:r>
              <a:rPr lang="en-US" altLang="ko-KR" sz="1200" i="1" dirty="0" smtClean="0"/>
              <a:t>“</a:t>
            </a:r>
            <a:r>
              <a:rPr lang="ko-KR" altLang="en-US" sz="1200" i="1" dirty="0" smtClean="0"/>
              <a:t>좌파가 주도하는 분위기 속에서 선명성 경쟁이 나오고 그것이 계속 반복 재생산되면서 기형화된 질서가 고착되는</a:t>
            </a:r>
            <a:r>
              <a:rPr lang="en-US" altLang="ko-KR" sz="1200" i="1" dirty="0" smtClean="0"/>
              <a:t>.... </a:t>
            </a:r>
            <a:r>
              <a:rPr lang="ko-KR" altLang="en-US" sz="1200" i="1" dirty="0" smtClean="0"/>
              <a:t>여기서 아무도 자유롭지 못하게 만들어 버리는</a:t>
            </a:r>
            <a:r>
              <a:rPr lang="en-US" altLang="ko-KR" sz="1200" i="1" dirty="0" smtClean="0"/>
              <a:t>....(</a:t>
            </a:r>
            <a:r>
              <a:rPr lang="ko-KR" altLang="en-US" sz="1200" i="1" dirty="0" smtClean="0"/>
              <a:t>중략</a:t>
            </a:r>
            <a:r>
              <a:rPr lang="en-US" altLang="ko-KR" sz="1200" i="1" dirty="0" smtClean="0"/>
              <a:t>)..... </a:t>
            </a:r>
            <a:r>
              <a:rPr lang="ko-KR" altLang="en-US" sz="1200" i="1" dirty="0" smtClean="0"/>
              <a:t>선명성 경쟁을 주도하는 세력들이 있는 거고</a:t>
            </a:r>
            <a:r>
              <a:rPr lang="en-US" altLang="ko-KR" sz="1200" i="1" dirty="0" smtClean="0"/>
              <a:t>.....(</a:t>
            </a:r>
            <a:r>
              <a:rPr lang="ko-KR" altLang="en-US" sz="1200" i="1" dirty="0" smtClean="0"/>
              <a:t>중략</a:t>
            </a:r>
            <a:r>
              <a:rPr lang="en-US" altLang="ko-KR" sz="1200" i="1" dirty="0" smtClean="0"/>
              <a:t>).... </a:t>
            </a:r>
            <a:r>
              <a:rPr lang="ko-KR" altLang="en-US" sz="1200" i="1" dirty="0" smtClean="0"/>
              <a:t>과도한 정치투쟁 있잖아요</a:t>
            </a:r>
            <a:r>
              <a:rPr lang="en-US" altLang="ko-KR" sz="1200" i="1" dirty="0" smtClean="0"/>
              <a:t>. </a:t>
            </a:r>
            <a:r>
              <a:rPr lang="ko-KR" altLang="en-US" sz="1200" i="1" dirty="0" smtClean="0"/>
              <a:t>내부정치투쟁에서 대결이 </a:t>
            </a:r>
            <a:r>
              <a:rPr lang="ko-KR" altLang="en-US" sz="1200" i="1" dirty="0" err="1" smtClean="0"/>
              <a:t>과잉되는</a:t>
            </a:r>
            <a:r>
              <a:rPr lang="en-US" altLang="ko-KR" sz="1200" i="1" dirty="0" smtClean="0"/>
              <a:t>......”</a:t>
            </a:r>
            <a:endParaRPr lang="ko-KR" altLang="en-US" sz="1200" i="1" dirty="0"/>
          </a:p>
        </p:txBody>
      </p:sp>
      <p:sp>
        <p:nvSpPr>
          <p:cNvPr id="12" name="제목 1"/>
          <p:cNvSpPr txBox="1">
            <a:spLocks/>
          </p:cNvSpPr>
          <p:nvPr/>
        </p:nvSpPr>
        <p:spPr>
          <a:xfrm>
            <a:off x="467544" y="3717032"/>
            <a:ext cx="7632848" cy="720080"/>
          </a:xfrm>
          <a:prstGeom prst="rect">
            <a:avLst/>
          </a:prstGeom>
          <a:solidFill>
            <a:schemeClr val="bg2"/>
          </a:solidFill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fontAlgn="base"/>
            <a:r>
              <a:rPr lang="en-US" altLang="ko-KR" sz="1200" dirty="0" smtClean="0"/>
              <a:t>“</a:t>
            </a:r>
            <a:r>
              <a:rPr lang="ko-KR" altLang="en-US" sz="1200" dirty="0" smtClean="0"/>
              <a:t>몸은 제도화에 가고 머리에는 저항이 잔영으로 남아 있어</a:t>
            </a:r>
            <a:r>
              <a:rPr lang="en-US" altLang="ko-KR" sz="1200" dirty="0" smtClean="0"/>
              <a:t>...” </a:t>
            </a:r>
            <a:endParaRPr lang="ko-KR" altLang="en-US" sz="1200" dirty="0"/>
          </a:p>
        </p:txBody>
      </p:sp>
      <p:sp>
        <p:nvSpPr>
          <p:cNvPr id="14" name="제목 1"/>
          <p:cNvSpPr txBox="1">
            <a:spLocks/>
          </p:cNvSpPr>
          <p:nvPr/>
        </p:nvSpPr>
        <p:spPr>
          <a:xfrm>
            <a:off x="467544" y="4725144"/>
            <a:ext cx="7632848" cy="720080"/>
          </a:xfrm>
          <a:prstGeom prst="rect">
            <a:avLst/>
          </a:prstGeom>
          <a:solidFill>
            <a:schemeClr val="bg2"/>
          </a:solidFill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fontAlgn="base"/>
            <a:r>
              <a:rPr lang="en-US" altLang="ko-KR" sz="1200" i="1" dirty="0" smtClean="0"/>
              <a:t>“</a:t>
            </a:r>
            <a:r>
              <a:rPr lang="ko-KR" altLang="en-US" sz="1200" i="1" dirty="0" smtClean="0"/>
              <a:t>마르크스</a:t>
            </a:r>
            <a:r>
              <a:rPr lang="en-US" altLang="ko-KR" sz="1200" i="1" dirty="0" smtClean="0"/>
              <a:t>-</a:t>
            </a:r>
            <a:r>
              <a:rPr lang="ko-KR" altLang="en-US" sz="1200" i="1" dirty="0" smtClean="0"/>
              <a:t>레닌주의와 </a:t>
            </a:r>
            <a:r>
              <a:rPr lang="en-US" altLang="ko-KR" sz="1200" i="1" dirty="0" smtClean="0"/>
              <a:t>87</a:t>
            </a:r>
            <a:r>
              <a:rPr lang="ko-KR" altLang="en-US" sz="1200" i="1" dirty="0" smtClean="0"/>
              <a:t>년 투쟁과 성공의 기억</a:t>
            </a:r>
            <a:r>
              <a:rPr lang="en-US" altLang="ko-KR" sz="1200" i="1" dirty="0" smtClean="0"/>
              <a:t>..... </a:t>
            </a:r>
            <a:r>
              <a:rPr lang="ko-KR" altLang="en-US" sz="1200" i="1" dirty="0" smtClean="0"/>
              <a:t>이런 것들이 소위 운동권에게는 적용되고</a:t>
            </a:r>
            <a:r>
              <a:rPr lang="en-US" altLang="ko-KR" sz="1200" i="1" dirty="0" smtClean="0"/>
              <a:t>... (</a:t>
            </a:r>
            <a:r>
              <a:rPr lang="ko-KR" altLang="en-US" sz="1200" i="1" dirty="0" smtClean="0"/>
              <a:t>중략</a:t>
            </a:r>
            <a:r>
              <a:rPr lang="en-US" altLang="ko-KR" sz="1200" i="1" dirty="0" smtClean="0"/>
              <a:t>).... </a:t>
            </a:r>
            <a:r>
              <a:rPr lang="ko-KR" altLang="en-US" sz="1200" i="1" dirty="0" smtClean="0"/>
              <a:t>사람들이 차마 그 사람들을 공격하지 못하는 거야</a:t>
            </a:r>
            <a:r>
              <a:rPr lang="en-US" altLang="ko-KR" sz="1200" i="1" dirty="0" smtClean="0"/>
              <a:t>”</a:t>
            </a:r>
            <a:endParaRPr lang="ko-KR" altLang="en-US" sz="12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460432" y="6309320"/>
            <a:ext cx="552600" cy="463749"/>
          </a:xfrm>
        </p:spPr>
        <p:txBody>
          <a:bodyPr anchor="ctr"/>
          <a:lstStyle/>
          <a:p>
            <a:pPr algn="ctr"/>
            <a:fld id="{9AD6612C-7206-4325-BB25-DD924C841FC0}" type="slidenum">
              <a:rPr lang="ko-KR" altLang="en-US" sz="1800" smtClean="0"/>
              <a:pPr algn="ctr"/>
              <a:t>36</a:t>
            </a:fld>
            <a:endParaRPr lang="ko-KR" altLang="en-US" sz="1800" dirty="0"/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>
            <a:off x="467544" y="332656"/>
            <a:ext cx="5000660" cy="428628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 노조운동 위기 진단</a:t>
            </a:r>
            <a:endParaRPr kumimoji="0" lang="ko-KR" alt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</p:txBody>
      </p:sp>
      <p:sp>
        <p:nvSpPr>
          <p:cNvPr id="7" name="제목 1"/>
          <p:cNvSpPr txBox="1">
            <a:spLocks/>
          </p:cNvSpPr>
          <p:nvPr/>
        </p:nvSpPr>
        <p:spPr>
          <a:xfrm>
            <a:off x="539552" y="1124744"/>
            <a:ext cx="8136904" cy="5472608"/>
          </a:xfrm>
          <a:prstGeom prst="rect">
            <a:avLst/>
          </a:prstGeom>
          <a:solidFill>
            <a:schemeClr val="bg2"/>
          </a:solidFill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ko-KR" alt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</p:txBody>
      </p:sp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467544" y="836712"/>
          <a:ext cx="7992887" cy="4480272"/>
        </p:xfrm>
        <a:graphic>
          <a:graphicData uri="http://schemas.openxmlformats.org/drawingml/2006/table">
            <a:tbl>
              <a:tblPr/>
              <a:tblGrid>
                <a:gridCol w="864096"/>
                <a:gridCol w="1080120"/>
                <a:gridCol w="6048671"/>
              </a:tblGrid>
              <a:tr h="550394">
                <a:tc gridSpan="3"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30" dirty="0">
                        <a:solidFill>
                          <a:srgbClr val="000000"/>
                        </a:solidFill>
                      </a:endParaRPr>
                    </a:p>
                  </a:txBody>
                  <a:tcPr marL="20902" marR="20902" marT="5779" marB="5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506482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정파경향</a:t>
                      </a:r>
                      <a:endParaRPr lang="ko-KR" altLang="en-US" sz="14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20902" marR="20902" marT="5779" marB="577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사례특성</a:t>
                      </a:r>
                      <a:endParaRPr lang="ko-KR" altLang="en-US" sz="14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20902" marR="20902" marT="5779" marB="577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주요 내용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20902" marR="20902" marT="5779" marB="577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9246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현장파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20902" marR="20902" marT="5779" marB="577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전형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20902" marR="20902" marT="5779" marB="577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 ▵철학과 </a:t>
                      </a:r>
                      <a:r>
                        <a:rPr lang="ko-KR" altLang="en-US" sz="14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리더십의 </a:t>
                      </a: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빈곤</a:t>
                      </a:r>
                      <a:endParaRPr lang="en-US" altLang="ko-KR" sz="1400" kern="0" spc="-50" dirty="0" smtClean="0">
                        <a:solidFill>
                          <a:srgbClr val="000000"/>
                        </a:solidFill>
                        <a:ea typeface="나눔명조"/>
                      </a:endParaRPr>
                    </a:p>
                    <a:p>
                      <a:pPr marL="0" marR="0" indent="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kern="0" spc="-50" dirty="0" smtClean="0">
                          <a:solidFill>
                            <a:srgbClr val="000000"/>
                          </a:solidFill>
                          <a:latin typeface="나눔명조"/>
                        </a:rPr>
                        <a:t> </a:t>
                      </a: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▵공통분모보다 </a:t>
                      </a:r>
                      <a:r>
                        <a:rPr lang="ko-KR" altLang="en-US" sz="14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차이가 부각되어 함께 가지 </a:t>
                      </a: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못함</a:t>
                      </a:r>
                      <a:endParaRPr lang="en-US" altLang="ko-KR" sz="1400" kern="0" spc="-50" dirty="0" smtClean="0">
                        <a:solidFill>
                          <a:srgbClr val="000000"/>
                        </a:solidFill>
                        <a:ea typeface="나눔명조"/>
                      </a:endParaRPr>
                    </a:p>
                    <a:p>
                      <a:pPr marL="0" marR="0" indent="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kern="0" spc="-50" dirty="0" smtClean="0">
                          <a:solidFill>
                            <a:srgbClr val="000000"/>
                          </a:solidFill>
                          <a:latin typeface="나눔명조"/>
                        </a:rPr>
                        <a:t> </a:t>
                      </a: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▵이정표가 실종</a:t>
                      </a:r>
                      <a:endParaRPr lang="ko-KR" altLang="en-US" sz="14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20902" marR="20902" marT="5779" marB="577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8992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국민파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20902" marR="20902" marT="5779" marB="577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전형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20902" marR="20902" marT="5779" marB="577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 ▵노조운동은 </a:t>
                      </a:r>
                      <a:r>
                        <a:rPr lang="ko-KR" altLang="en-US" sz="14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반대 이상의 것을 내놓지 </a:t>
                      </a: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못함</a:t>
                      </a:r>
                      <a:endParaRPr lang="en-US" altLang="ko-KR" sz="1400" kern="0" spc="-50" dirty="0" smtClean="0">
                        <a:solidFill>
                          <a:srgbClr val="000000"/>
                        </a:solidFill>
                        <a:ea typeface="나눔명조"/>
                      </a:endParaRPr>
                    </a:p>
                    <a:p>
                      <a:pPr marL="0" marR="0" indent="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kern="0" spc="-50" dirty="0" smtClean="0">
                          <a:solidFill>
                            <a:srgbClr val="000000"/>
                          </a:solidFill>
                          <a:latin typeface="나눔명조"/>
                        </a:rPr>
                        <a:t> </a:t>
                      </a: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▵상황변화에 </a:t>
                      </a:r>
                      <a:r>
                        <a:rPr lang="ko-KR" altLang="en-US" sz="14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따른 정체성 정립 </a:t>
                      </a: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실패</a:t>
                      </a:r>
                      <a:endParaRPr lang="ko-KR" altLang="en-US" sz="14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20902" marR="20902" marT="5779" marB="577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924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일탈</a:t>
                      </a:r>
                      <a:endParaRPr lang="ko-KR" altLang="en-US" sz="14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20902" marR="20902" marT="5779" marB="577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 ▵정파가 </a:t>
                      </a:r>
                      <a:r>
                        <a:rPr lang="ko-KR" altLang="en-US" sz="14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대승적으로 승화하지 </a:t>
                      </a: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못함</a:t>
                      </a:r>
                      <a:endParaRPr lang="en-US" altLang="ko-KR" sz="1400" kern="0" spc="-50" dirty="0" smtClean="0">
                        <a:solidFill>
                          <a:srgbClr val="000000"/>
                        </a:solidFill>
                        <a:ea typeface="나눔명조"/>
                      </a:endParaRPr>
                    </a:p>
                    <a:p>
                      <a:pPr marL="0" marR="0" indent="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kern="0" spc="-50" dirty="0" smtClean="0">
                          <a:solidFill>
                            <a:srgbClr val="000000"/>
                          </a:solidFill>
                          <a:latin typeface="나눔명조"/>
                        </a:rPr>
                        <a:t> </a:t>
                      </a: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▵경직적인 </a:t>
                      </a:r>
                      <a:r>
                        <a:rPr lang="ko-KR" altLang="en-US" sz="14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조직 </a:t>
                      </a: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문화</a:t>
                      </a:r>
                      <a:endParaRPr lang="en-US" altLang="ko-KR" sz="1400" kern="0" spc="-50" dirty="0" smtClean="0">
                        <a:solidFill>
                          <a:srgbClr val="000000"/>
                        </a:solidFill>
                        <a:ea typeface="나눔명조"/>
                      </a:endParaRPr>
                    </a:p>
                    <a:p>
                      <a:pPr marL="0" marR="0" indent="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kern="0" spc="-50" dirty="0" smtClean="0">
                          <a:solidFill>
                            <a:srgbClr val="000000"/>
                          </a:solidFill>
                          <a:latin typeface="나눔명조"/>
                        </a:rPr>
                        <a:t> </a:t>
                      </a: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▵방향 부재</a:t>
                      </a:r>
                      <a:endParaRPr lang="ko-KR" altLang="en-US" sz="14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20902" marR="20902" marT="5779" marB="577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5912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중앙파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20902" marR="20902" marT="5779" marB="577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전형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20902" marR="20902" marT="5779" marB="577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 ▵새로운 </a:t>
                      </a:r>
                      <a:r>
                        <a:rPr lang="ko-KR" altLang="en-US" sz="14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사업은 합의가 어려워 도입이 </a:t>
                      </a: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불가능</a:t>
                      </a:r>
                      <a:endParaRPr lang="ko-KR" altLang="en-US" sz="14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20902" marR="20902" marT="5779" marB="577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120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9" name="제목 1"/>
          <p:cNvSpPr txBox="1">
            <a:spLocks/>
          </p:cNvSpPr>
          <p:nvPr/>
        </p:nvSpPr>
        <p:spPr>
          <a:xfrm>
            <a:off x="0" y="0"/>
            <a:ext cx="2088232" cy="21602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rtlCol="0" anchor="ctr">
            <a:normAutofit lnSpcReduction="1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정체성의변동</a:t>
            </a:r>
            <a:endParaRPr kumimoji="0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460432" y="6309320"/>
            <a:ext cx="552600" cy="463749"/>
          </a:xfrm>
        </p:spPr>
        <p:txBody>
          <a:bodyPr anchor="ctr"/>
          <a:lstStyle/>
          <a:p>
            <a:pPr algn="ctr"/>
            <a:fld id="{9AD6612C-7206-4325-BB25-DD924C841FC0}" type="slidenum">
              <a:rPr lang="ko-KR" altLang="en-US" sz="1800" smtClean="0"/>
              <a:pPr algn="ctr"/>
              <a:t>37</a:t>
            </a:fld>
            <a:endParaRPr lang="ko-KR" altLang="en-US" sz="1800" dirty="0"/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>
            <a:off x="467544" y="332656"/>
            <a:ext cx="5000660" cy="428628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 </a:t>
            </a:r>
            <a:r>
              <a:rPr lang="ko-KR" alt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명조"/>
                <a:ea typeface="맑은 고딕" pitchFamily="50" charset="-127"/>
                <a:cs typeface="+mj-cs"/>
              </a:rPr>
              <a:t>정체성 혼돈과 노조운동 위기</a:t>
            </a:r>
            <a:endParaRPr kumimoji="0" lang="ko-KR" alt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</p:txBody>
      </p:sp>
      <p:sp>
        <p:nvSpPr>
          <p:cNvPr id="7" name="제목 1"/>
          <p:cNvSpPr txBox="1">
            <a:spLocks/>
          </p:cNvSpPr>
          <p:nvPr/>
        </p:nvSpPr>
        <p:spPr>
          <a:xfrm>
            <a:off x="179512" y="836712"/>
            <a:ext cx="8568952" cy="5616624"/>
          </a:xfrm>
          <a:prstGeom prst="rect">
            <a:avLst/>
          </a:prstGeom>
          <a:solidFill>
            <a:schemeClr val="bg2"/>
          </a:solidFill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ko-KR" alt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</p:txBody>
      </p:sp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5120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9" name="제목 1"/>
          <p:cNvSpPr txBox="1">
            <a:spLocks/>
          </p:cNvSpPr>
          <p:nvPr/>
        </p:nvSpPr>
        <p:spPr>
          <a:xfrm>
            <a:off x="0" y="0"/>
            <a:ext cx="2088232" cy="21602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rtlCol="0" anchor="ctr">
            <a:normAutofit lnSpcReduction="1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정체성의변동</a:t>
            </a:r>
            <a:endParaRPr kumimoji="0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395536" y="908720"/>
            <a:ext cx="7632848" cy="864096"/>
          </a:xfrm>
          <a:prstGeom prst="rect">
            <a:avLst/>
          </a:prstGeom>
          <a:solidFill>
            <a:schemeClr val="bg2"/>
          </a:solidFill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fontAlgn="base"/>
            <a:r>
              <a:rPr lang="en-US" altLang="ko-KR" sz="1200" i="1" dirty="0" smtClean="0"/>
              <a:t>“</a:t>
            </a:r>
            <a:r>
              <a:rPr lang="ko-KR" altLang="en-US" sz="1200" i="1" dirty="0" smtClean="0"/>
              <a:t>현재는 투쟁을 조직할 힘이 없다</a:t>
            </a:r>
            <a:r>
              <a:rPr lang="en-US" altLang="ko-KR" sz="1200" i="1" dirty="0" smtClean="0"/>
              <a:t>. </a:t>
            </a:r>
            <a:r>
              <a:rPr lang="ko-KR" altLang="en-US" sz="1200" i="1" dirty="0" smtClean="0"/>
              <a:t>지금은 방향성의 합의가 중요하다</a:t>
            </a:r>
            <a:r>
              <a:rPr lang="en-US" altLang="ko-KR" sz="1200" i="1" dirty="0" smtClean="0"/>
              <a:t>. </a:t>
            </a:r>
            <a:r>
              <a:rPr lang="ko-KR" altLang="en-US" sz="1200" i="1" dirty="0" smtClean="0"/>
              <a:t>재도약을 가능하게 하기 위해서는 지금 시기에 합의할 수 있는 것을 찾아야 한다</a:t>
            </a:r>
            <a:r>
              <a:rPr lang="en-US" altLang="ko-KR" sz="1200" i="1" dirty="0" smtClean="0"/>
              <a:t>. </a:t>
            </a:r>
            <a:r>
              <a:rPr lang="ko-KR" altLang="en-US" sz="1200" i="1" dirty="0" smtClean="0"/>
              <a:t>지금은 이슈에 대한 집중이 안 되고 있어서 투쟁이 어려운 측면이 있다</a:t>
            </a:r>
            <a:r>
              <a:rPr lang="en-US" altLang="ko-KR" sz="1200" i="1" dirty="0" smtClean="0"/>
              <a:t>”</a:t>
            </a:r>
            <a:endParaRPr lang="ko-KR" altLang="en-US" sz="1200" i="1" dirty="0"/>
          </a:p>
        </p:txBody>
      </p:sp>
      <p:sp>
        <p:nvSpPr>
          <p:cNvPr id="11" name="제목 1"/>
          <p:cNvSpPr txBox="1">
            <a:spLocks/>
          </p:cNvSpPr>
          <p:nvPr/>
        </p:nvSpPr>
        <p:spPr>
          <a:xfrm>
            <a:off x="395536" y="1844824"/>
            <a:ext cx="7632848" cy="648072"/>
          </a:xfrm>
          <a:prstGeom prst="rect">
            <a:avLst/>
          </a:prstGeom>
          <a:solidFill>
            <a:schemeClr val="bg2"/>
          </a:solidFill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fontAlgn="base"/>
            <a:r>
              <a:rPr lang="en-US" altLang="ko-KR" sz="1200" i="1" dirty="0" smtClean="0"/>
              <a:t>“</a:t>
            </a:r>
            <a:r>
              <a:rPr lang="ko-KR" altLang="en-US" sz="1200" i="1" dirty="0" smtClean="0"/>
              <a:t>정치싸움이나 하고 앉았고</a:t>
            </a:r>
            <a:r>
              <a:rPr lang="en-US" altLang="ko-KR" sz="1200" i="1" dirty="0" smtClean="0"/>
              <a:t>, </a:t>
            </a:r>
            <a:r>
              <a:rPr lang="ko-KR" altLang="en-US" sz="1200" i="1" dirty="0" smtClean="0"/>
              <a:t>자리보전하려고</a:t>
            </a:r>
            <a:r>
              <a:rPr lang="en-US" altLang="ko-KR" sz="1200" i="1" dirty="0" smtClean="0"/>
              <a:t>, </a:t>
            </a:r>
            <a:r>
              <a:rPr lang="ko-KR" altLang="en-US" sz="1200" i="1" dirty="0" smtClean="0"/>
              <a:t>그렇게 변해버리는 게 너무 안타깝다</a:t>
            </a:r>
            <a:r>
              <a:rPr lang="en-US" altLang="ko-KR" sz="1200" i="1" dirty="0" smtClean="0"/>
              <a:t>. </a:t>
            </a:r>
            <a:r>
              <a:rPr lang="ko-KR" altLang="en-US" sz="1200" i="1" dirty="0" smtClean="0"/>
              <a:t>나는 그 속에 섞이고 싶지도 않다</a:t>
            </a:r>
            <a:r>
              <a:rPr lang="en-US" altLang="ko-KR" sz="1200" i="1" dirty="0" smtClean="0"/>
              <a:t>”</a:t>
            </a:r>
            <a:endParaRPr lang="ko-KR" altLang="en-US" sz="1200" i="1" dirty="0"/>
          </a:p>
        </p:txBody>
      </p:sp>
      <p:sp>
        <p:nvSpPr>
          <p:cNvPr id="12" name="제목 1"/>
          <p:cNvSpPr txBox="1">
            <a:spLocks/>
          </p:cNvSpPr>
          <p:nvPr/>
        </p:nvSpPr>
        <p:spPr>
          <a:xfrm>
            <a:off x="395536" y="2492896"/>
            <a:ext cx="7632848" cy="936104"/>
          </a:xfrm>
          <a:prstGeom prst="rect">
            <a:avLst/>
          </a:prstGeom>
          <a:solidFill>
            <a:schemeClr val="bg2"/>
          </a:solidFill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fontAlgn="base"/>
            <a:r>
              <a:rPr lang="en-US" altLang="ko-KR" sz="1200" i="1" dirty="0" smtClean="0"/>
              <a:t>“</a:t>
            </a:r>
            <a:r>
              <a:rPr lang="ko-KR" altLang="en-US" sz="1200" i="1" dirty="0" smtClean="0"/>
              <a:t>중앙의 활동가들이 현장성도 없고 열의도 없어서 중앙이 현장을 끌고 갈 수 </a:t>
            </a:r>
            <a:r>
              <a:rPr lang="ko-KR" altLang="en-US" sz="1200" i="1" dirty="0" err="1" smtClean="0"/>
              <a:t>있는게</a:t>
            </a:r>
            <a:r>
              <a:rPr lang="ko-KR" altLang="en-US" sz="1200" i="1" dirty="0" smtClean="0"/>
              <a:t> 없는 거죠</a:t>
            </a:r>
            <a:r>
              <a:rPr lang="en-US" altLang="ko-KR" sz="1200" i="1" dirty="0" smtClean="0"/>
              <a:t>. </a:t>
            </a:r>
            <a:r>
              <a:rPr lang="ko-KR" altLang="en-US" sz="1200" i="1" dirty="0" smtClean="0"/>
              <a:t>내용적 리더십이 없어지고</a:t>
            </a:r>
            <a:r>
              <a:rPr lang="en-US" altLang="ko-KR" sz="1200" i="1" dirty="0" smtClean="0"/>
              <a:t>. </a:t>
            </a:r>
            <a:r>
              <a:rPr lang="ko-KR" altLang="en-US" sz="1200" i="1" dirty="0" smtClean="0"/>
              <a:t>헌신성도 이제 없는 거죠</a:t>
            </a:r>
            <a:r>
              <a:rPr lang="en-US" altLang="ko-KR" sz="1200" i="1" dirty="0" smtClean="0"/>
              <a:t>. </a:t>
            </a:r>
            <a:r>
              <a:rPr lang="ko-KR" altLang="en-US" sz="1200" i="1" dirty="0" smtClean="0"/>
              <a:t>조합원들은 간부에 대해서 신뢰하지 않고</a:t>
            </a:r>
            <a:r>
              <a:rPr lang="en-US" altLang="ko-KR" sz="1200" i="1" dirty="0" smtClean="0"/>
              <a:t>, ‘</a:t>
            </a:r>
            <a:r>
              <a:rPr lang="ko-KR" altLang="en-US" sz="1200" i="1" dirty="0" smtClean="0"/>
              <a:t>완장’이라고 생각하고</a:t>
            </a:r>
            <a:r>
              <a:rPr lang="en-US" altLang="ko-KR" sz="1200" i="1" dirty="0" smtClean="0"/>
              <a:t>. </a:t>
            </a:r>
            <a:r>
              <a:rPr lang="ko-KR" altLang="en-US" sz="1200" i="1" dirty="0" smtClean="0"/>
              <a:t>현장에 있는 사람들은 노조 간부들에 대해서 ‘아 저 사람들은 다른 생각</a:t>
            </a:r>
            <a:r>
              <a:rPr lang="en-US" altLang="ko-KR" sz="1200" i="1" dirty="0" smtClean="0"/>
              <a:t>(</a:t>
            </a:r>
            <a:r>
              <a:rPr lang="ko-KR" altLang="en-US" sz="1200" i="1" dirty="0" smtClean="0"/>
              <a:t>정치하려는 욕심</a:t>
            </a:r>
            <a:r>
              <a:rPr lang="en-US" altLang="ko-KR" sz="1200" i="1" dirty="0" smtClean="0"/>
              <a:t>)</a:t>
            </a:r>
            <a:r>
              <a:rPr lang="ko-KR" altLang="en-US" sz="1200" i="1" dirty="0" smtClean="0"/>
              <a:t>을 가지고 있는 거구나’라고 생각하지요</a:t>
            </a:r>
            <a:r>
              <a:rPr lang="en-US" altLang="ko-KR" sz="1200" i="1" dirty="0" smtClean="0"/>
              <a:t>”</a:t>
            </a:r>
            <a:endParaRPr lang="ko-KR" altLang="en-US" sz="1200" i="1" dirty="0"/>
          </a:p>
        </p:txBody>
      </p:sp>
      <p:sp>
        <p:nvSpPr>
          <p:cNvPr id="14" name="제목 1"/>
          <p:cNvSpPr txBox="1">
            <a:spLocks/>
          </p:cNvSpPr>
          <p:nvPr/>
        </p:nvSpPr>
        <p:spPr>
          <a:xfrm>
            <a:off x="467544" y="3501008"/>
            <a:ext cx="7632848" cy="720080"/>
          </a:xfrm>
          <a:prstGeom prst="rect">
            <a:avLst/>
          </a:prstGeom>
          <a:solidFill>
            <a:schemeClr val="bg2"/>
          </a:solidFill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fontAlgn="base"/>
            <a:r>
              <a:rPr lang="en-US" altLang="ko-KR" sz="1200" i="1" dirty="0" smtClean="0"/>
              <a:t>“</a:t>
            </a:r>
            <a:r>
              <a:rPr lang="ko-KR" altLang="en-US" sz="1200" i="1" dirty="0" smtClean="0"/>
              <a:t>정파를 거치지 않으면 민주노총이 사업을 할 수 없어</a:t>
            </a:r>
            <a:r>
              <a:rPr lang="en-US" altLang="ko-KR" sz="1200" i="1" dirty="0" smtClean="0"/>
              <a:t>. (</a:t>
            </a:r>
            <a:r>
              <a:rPr lang="ko-KR" altLang="en-US" sz="1200" i="1" dirty="0" smtClean="0"/>
              <a:t>정파</a:t>
            </a:r>
            <a:r>
              <a:rPr lang="en-US" altLang="ko-KR" sz="1200" i="1" dirty="0" smtClean="0"/>
              <a:t>)</a:t>
            </a:r>
            <a:r>
              <a:rPr lang="ko-KR" altLang="en-US" sz="1200" i="1" dirty="0" smtClean="0"/>
              <a:t>조직에서 입장정리가 안되면 </a:t>
            </a:r>
            <a:r>
              <a:rPr lang="en-US" altLang="ko-KR" sz="1200" i="1" dirty="0" smtClean="0"/>
              <a:t>(</a:t>
            </a:r>
            <a:r>
              <a:rPr lang="ko-KR" altLang="en-US" sz="1200" i="1" dirty="0" err="1" smtClean="0"/>
              <a:t>산별</a:t>
            </a:r>
            <a:r>
              <a:rPr lang="en-US" altLang="ko-KR" sz="1200" i="1" dirty="0" smtClean="0"/>
              <a:t>) </a:t>
            </a:r>
            <a:r>
              <a:rPr lang="ko-KR" altLang="en-US" sz="1200" i="1" dirty="0" smtClean="0"/>
              <a:t>조직이 움직이지 않아요</a:t>
            </a:r>
            <a:r>
              <a:rPr lang="en-US" altLang="ko-KR" sz="1200" i="1" dirty="0" smtClean="0"/>
              <a:t>”</a:t>
            </a:r>
            <a:endParaRPr lang="ko-KR" altLang="en-US" sz="1200" i="1" dirty="0"/>
          </a:p>
        </p:txBody>
      </p:sp>
      <p:sp>
        <p:nvSpPr>
          <p:cNvPr id="13" name="제목 1"/>
          <p:cNvSpPr txBox="1">
            <a:spLocks/>
          </p:cNvSpPr>
          <p:nvPr/>
        </p:nvSpPr>
        <p:spPr>
          <a:xfrm>
            <a:off x="467544" y="4221088"/>
            <a:ext cx="7632848" cy="720080"/>
          </a:xfrm>
          <a:prstGeom prst="rect">
            <a:avLst/>
          </a:prstGeom>
          <a:solidFill>
            <a:schemeClr val="bg2"/>
          </a:solidFill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fontAlgn="base"/>
            <a:r>
              <a:rPr lang="en-US" altLang="ko-KR" sz="1200" i="1" dirty="0" smtClean="0"/>
              <a:t>“</a:t>
            </a:r>
            <a:r>
              <a:rPr lang="ko-KR" altLang="en-US" sz="1200" i="1" dirty="0" smtClean="0"/>
              <a:t>상층의 관료주의</a:t>
            </a:r>
            <a:r>
              <a:rPr lang="en-US" altLang="ko-KR" sz="1200" i="1" dirty="0" smtClean="0"/>
              <a:t>, </a:t>
            </a:r>
            <a:r>
              <a:rPr lang="ko-KR" altLang="en-US" sz="1200" i="1" dirty="0" smtClean="0"/>
              <a:t>상층의 자기 보신주의</a:t>
            </a:r>
            <a:r>
              <a:rPr lang="en-US" altLang="ko-KR" sz="1200" i="1" dirty="0" smtClean="0"/>
              <a:t>, </a:t>
            </a:r>
            <a:r>
              <a:rPr lang="ko-KR" altLang="en-US" sz="1200" i="1" dirty="0" smtClean="0"/>
              <a:t>자기 조직우선주의 이거 깨야 합니다</a:t>
            </a:r>
            <a:r>
              <a:rPr lang="en-US" altLang="ko-KR" sz="1200" i="1" dirty="0" smtClean="0"/>
              <a:t>. </a:t>
            </a:r>
            <a:r>
              <a:rPr lang="ko-KR" altLang="en-US" sz="1200" i="1" dirty="0" smtClean="0"/>
              <a:t>그러지 못하면 민주노총 희망 없다고 생각해요</a:t>
            </a:r>
            <a:r>
              <a:rPr lang="en-US" altLang="ko-KR" sz="1200" i="1" dirty="0" smtClean="0"/>
              <a:t>”</a:t>
            </a:r>
            <a:endParaRPr lang="ko-KR" altLang="en-US" sz="1200" i="1" dirty="0"/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395536" y="4941168"/>
            <a:ext cx="8136904" cy="864096"/>
          </a:xfrm>
          <a:prstGeom prst="rect">
            <a:avLst/>
          </a:prstGeom>
          <a:solidFill>
            <a:schemeClr val="bg2"/>
          </a:solidFill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fontAlgn="base"/>
            <a:r>
              <a:rPr lang="en-US" altLang="ko-KR" sz="1200" i="1" dirty="0" smtClean="0"/>
              <a:t>“</a:t>
            </a:r>
            <a:r>
              <a:rPr lang="ko-KR" altLang="en-US" sz="1200" i="1" dirty="0" smtClean="0"/>
              <a:t>반독재 민주화와 어용을 부수고 민주화하여야 한다는 담론이 </a:t>
            </a:r>
            <a:r>
              <a:rPr lang="en-US" altLang="ko-KR" sz="1200" i="1" dirty="0" smtClean="0"/>
              <a:t>97</a:t>
            </a:r>
            <a:r>
              <a:rPr lang="ko-KR" altLang="en-US" sz="1200" i="1" dirty="0" smtClean="0"/>
              <a:t>년을 기점으로 무너졌는데 이를 반영한 새로운 정체성을 만들지 못한 것에서 원인을 찾고요</a:t>
            </a:r>
            <a:r>
              <a:rPr lang="en-US" altLang="ko-KR" sz="1200" i="1" dirty="0" smtClean="0"/>
              <a:t>...(</a:t>
            </a:r>
            <a:r>
              <a:rPr lang="ko-KR" altLang="en-US" sz="1200" i="1" dirty="0" smtClean="0"/>
              <a:t>중략</a:t>
            </a:r>
            <a:r>
              <a:rPr lang="en-US" altLang="ko-KR" sz="1200" i="1" dirty="0" smtClean="0"/>
              <a:t>)... </a:t>
            </a:r>
            <a:r>
              <a:rPr lang="ko-KR" altLang="en-US" sz="1200" i="1" dirty="0" smtClean="0"/>
              <a:t>노동조합의 정체성을 더 분명하게 해주는 노동운동적 담론 그것을 창출하는데 실패한 것이</a:t>
            </a:r>
            <a:r>
              <a:rPr lang="en-US" altLang="ko-KR" sz="1200" i="1" dirty="0" smtClean="0"/>
              <a:t>...” </a:t>
            </a:r>
            <a:endParaRPr lang="ko-KR" altLang="en-US" sz="12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79512" y="1268761"/>
            <a:ext cx="8640960" cy="1872208"/>
          </a:xfrm>
        </p:spPr>
        <p:txBody>
          <a:bodyPr anchor="ctr">
            <a:normAutofit/>
          </a:bodyPr>
          <a:lstStyle/>
          <a:p>
            <a:pPr algn="ctr">
              <a:lnSpc>
                <a:spcPct val="200000"/>
              </a:lnSpc>
            </a:pPr>
            <a:r>
              <a:rPr lang="ko-KR" altLang="en-US" sz="2000" dirty="0" smtClean="0">
                <a:effectLst/>
                <a:latin typeface="나눔고딕 ExtraBold" pitchFamily="50" charset="-127"/>
                <a:ea typeface="나눔고딕 ExtraBold" pitchFamily="50" charset="-127"/>
              </a:rPr>
              <a:t>연구 종합  및  결론</a:t>
            </a:r>
            <a:endParaRPr lang="ko-KR" altLang="en-US" sz="2000" dirty="0">
              <a:effectLst/>
              <a:latin typeface="나눔고딕 ExtraBold" pitchFamily="50" charset="-127"/>
              <a:ea typeface="나눔고딕 ExtraBold" pitchFamily="50" charset="-127"/>
            </a:endParaRPr>
          </a:p>
        </p:txBody>
      </p:sp>
      <p:sp>
        <p:nvSpPr>
          <p:cNvPr id="5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460432" y="6309320"/>
            <a:ext cx="552600" cy="463749"/>
          </a:xfrm>
        </p:spPr>
        <p:txBody>
          <a:bodyPr anchor="ctr"/>
          <a:lstStyle/>
          <a:p>
            <a:pPr algn="ctr"/>
            <a:fld id="{9AD6612C-7206-4325-BB25-DD924C841FC0}" type="slidenum">
              <a:rPr lang="ko-KR" altLang="en-US" sz="1800" smtClean="0"/>
              <a:pPr algn="ctr"/>
              <a:t>38</a:t>
            </a:fld>
            <a:endParaRPr lang="ko-KR" alt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460432" y="6309320"/>
            <a:ext cx="552600" cy="463749"/>
          </a:xfrm>
        </p:spPr>
        <p:txBody>
          <a:bodyPr anchor="ctr"/>
          <a:lstStyle/>
          <a:p>
            <a:pPr algn="ctr"/>
            <a:fld id="{9AD6612C-7206-4325-BB25-DD924C841FC0}" type="slidenum">
              <a:rPr lang="ko-KR" altLang="en-US" sz="1800" smtClean="0"/>
              <a:pPr algn="ctr"/>
              <a:t>39</a:t>
            </a:fld>
            <a:endParaRPr lang="ko-KR" altLang="en-US" sz="1800" dirty="0"/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>
            <a:off x="467544" y="332656"/>
            <a:ext cx="5000660" cy="428628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 연구결과 종합 </a:t>
            </a:r>
            <a:r>
              <a:rPr kumimoji="0" lang="en-US" altLang="ko-K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: </a:t>
            </a:r>
            <a:r>
              <a:rPr kumimoji="0" lang="ko-KR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정체성 </a:t>
            </a:r>
            <a:r>
              <a:rPr kumimoji="0" lang="ko-KR" alt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형해화와</a:t>
            </a:r>
            <a:r>
              <a:rPr kumimoji="0" lang="ko-KR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 </a:t>
            </a:r>
            <a:r>
              <a:rPr lang="ko-KR" alt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명조"/>
                <a:ea typeface="맑은 고딕" pitchFamily="50" charset="-127"/>
                <a:cs typeface="+mj-cs"/>
              </a:rPr>
              <a:t>조직 </a:t>
            </a:r>
            <a:r>
              <a:rPr lang="ko-KR" altLang="en-U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명조"/>
                <a:ea typeface="맑은 고딕" pitchFamily="50" charset="-127"/>
                <a:cs typeface="+mj-cs"/>
              </a:rPr>
              <a:t>형해화</a:t>
            </a:r>
            <a:endParaRPr kumimoji="0" lang="ko-KR" alt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</p:txBody>
      </p:sp>
      <p:sp>
        <p:nvSpPr>
          <p:cNvPr id="7" name="제목 1"/>
          <p:cNvSpPr txBox="1">
            <a:spLocks/>
          </p:cNvSpPr>
          <p:nvPr/>
        </p:nvSpPr>
        <p:spPr>
          <a:xfrm>
            <a:off x="467544" y="980728"/>
            <a:ext cx="8136904" cy="5472608"/>
          </a:xfrm>
          <a:prstGeom prst="rect">
            <a:avLst/>
          </a:prstGeom>
          <a:solidFill>
            <a:schemeClr val="bg2"/>
          </a:solidFill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ko-KR" alt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</p:txBody>
      </p:sp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395536" y="1052736"/>
          <a:ext cx="6480721" cy="5517067"/>
        </p:xfrm>
        <a:graphic>
          <a:graphicData uri="http://schemas.openxmlformats.org/drawingml/2006/table">
            <a:tbl>
              <a:tblPr/>
              <a:tblGrid>
                <a:gridCol w="944549"/>
                <a:gridCol w="461986"/>
                <a:gridCol w="321657"/>
                <a:gridCol w="602315"/>
                <a:gridCol w="461986"/>
                <a:gridCol w="1020204"/>
                <a:gridCol w="461986"/>
                <a:gridCol w="461986"/>
                <a:gridCol w="1095979"/>
                <a:gridCol w="360040"/>
                <a:gridCol w="288033"/>
              </a:tblGrid>
              <a:tr h="119264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11986" marR="11986" marT="3314" marB="3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1986" marR="11986" marT="3314" marB="3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1986" marR="11986" marT="3314" marB="3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1986" marR="11986" marT="3314" marB="3314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상황과 맥락 변화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1986" marR="11986" marT="3314" marB="331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1986" marR="11986" marT="3314" marB="331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1986" marR="11986" marT="3314" marB="3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1986" marR="11986" marT="3314" marB="3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11986" marR="11986" marT="3314" marB="3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8084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1986" marR="11986" marT="3314" marB="3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1986" marR="11986" marT="3314" marB="3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1986" marR="11986" marT="3314" marB="3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1986" marR="11986" marT="3314" marB="3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1986" marR="11986" marT="3314" marB="3314" anchor="ctr">
                    <a:lnL>
                      <a:noFill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1986" marR="11986" marT="3314" marB="3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1986" marR="11986" marT="3314" marB="3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1986" marR="11986" marT="3314" marB="3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1986" marR="11986" marT="3314" marB="3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53955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노조운동의 전통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1986" marR="11986" marT="3314" marB="331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11986" marR="11986" marT="3314" marB="331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저항의 정체성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1986" marR="11986" marT="3314" marB="331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1986" marR="11986" marT="3314" marB="331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1986" marR="11986" marT="3314" marB="331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1986" marR="11986" marT="3314" marB="331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정체성 변동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1986" marR="11986" marT="3314" marB="331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11986" marR="11986" marT="3314" marB="331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1986" marR="11986" marT="3314" marB="3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845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1986" marR="11986" marT="3314" marB="3314" anchor="ctr">
                    <a:lnL>
                      <a:noFill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1986" marR="11986" marT="3314" marB="3314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1986" marR="11986" marT="3314" marB="331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1986" marR="11986" marT="3314" marB="331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1986" marR="11986" marT="3314" marB="331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1986" marR="11986" marT="3314" marB="3314" anchor="ctr">
                    <a:lnL>
                      <a:noFill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1986" marR="11986" marT="3314" marB="3314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 dirty="0" err="1">
                          <a:solidFill>
                            <a:srgbClr val="000000"/>
                          </a:solidFill>
                          <a:ea typeface="나눔명조"/>
                        </a:rPr>
                        <a:t>정체성형해화</a:t>
                      </a:r>
                      <a:endParaRPr lang="ko-KR" altLang="en-US" sz="14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11986" marR="11986" marT="3314" marB="331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2553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노조운동의 현실 상황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1986" marR="11986" marT="3314" marB="331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1986" marR="11986" marT="3314" marB="331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1986" marR="11986" marT="3314" marB="331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600" kern="0" spc="-50" dirty="0" smtClean="0">
                        <a:solidFill>
                          <a:srgbClr val="000000"/>
                        </a:solidFill>
                      </a:endParaRPr>
                    </a:p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11986" marR="11986" marT="3314" marB="331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1986" marR="11986" marT="3314" marB="331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1986" marR="11986" marT="3314" marB="3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1986" marR="11986" marT="3314" marB="3314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76845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1986" marR="11986" marT="3314" marB="3314" anchor="ctr">
                    <a:lnL>
                      <a:noFill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1986" marR="11986" marT="3314" marB="3314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1986" marR="11986" marT="3314" marB="331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1986" marR="11986" marT="3314" marB="331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1986" marR="11986" marT="3314" marB="331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1986" marR="11986" marT="3314" marB="3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1986" marR="11986" marT="3314" marB="3314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251152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맑스</a:t>
                      </a:r>
                      <a:r>
                        <a:rPr lang="en-US" altLang="ko-KR" sz="1400" kern="0" spc="-50">
                          <a:solidFill>
                            <a:srgbClr val="000000"/>
                          </a:solidFill>
                          <a:latin typeface="나눔명조"/>
                        </a:rPr>
                        <a:t>-</a:t>
                      </a: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레닌주의 노동운동 영향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1986" marR="11986" marT="3314" marB="331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1986" marR="11986" marT="3314" marB="331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1986" marR="11986" marT="3314" marB="331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1986" marR="11986" marT="3314" marB="331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1986" marR="11986" marT="3314" marB="331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정체성 고착화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1986" marR="11986" marT="3314" marB="331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1986" marR="11986" marT="3314" marB="331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11986" marR="11986" marT="3314" marB="3314" anchor="ctr">
                    <a:lnL>
                      <a:noFill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76845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1986" marR="11986" marT="3314" marB="3314" anchor="ctr">
                    <a:lnL>
                      <a:noFill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1986" marR="11986" marT="3314" marB="3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1986" marR="11986" marT="3314" marB="3314" anchor="ctr">
                    <a:lnL>
                      <a:noFill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1986" marR="11986" marT="3314" marB="3314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1986" marR="11986" marT="3314" marB="331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1986" marR="11986" marT="3314" marB="3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1986" marR="11986" marT="3314" marB="3314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1986" marR="11986" marT="3314" marB="331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1986" marR="11986" marT="3314" marB="3314" anchor="ctr">
                    <a:lnL>
                      <a:noFill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11986" marR="11986" marT="3314" marB="3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1986" marR="11986" marT="3314" marB="3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53955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1986" marR="11986" marT="3314" marB="3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1986" marR="11986" marT="3314" marB="3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1986" marR="11986" marT="3314" marB="3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1986" marR="11986" marT="3314" marB="3314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1986" marR="11986" marT="3314" marB="331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집단화와 정파의 정치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1986" marR="11986" marT="3314" marB="331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1986" marR="11986" marT="3314" marB="331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1986" marR="11986" marT="3314" marB="331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1986" marR="11986" marT="3314" marB="3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1986" marR="11986" marT="3314" marB="3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1986" marR="11986" marT="3314" marB="3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6845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1986" marR="11986" marT="3314" marB="3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1986" marR="11986" marT="3314" marB="3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1986" marR="11986" marT="3314" marB="3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1986" marR="11986" marT="3314" marB="3314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1986" marR="11986" marT="3314" marB="331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1986" marR="11986" marT="3314" marB="3314" anchor="ctr">
                    <a:lnL>
                      <a:noFill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1986" marR="11986" marT="3314" marB="3314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1986" marR="11986" marT="3314" marB="331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1986" marR="11986" marT="3314" marB="3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1986" marR="11986" marT="3314" marB="3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11986" marR="11986" marT="3314" marB="3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22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5223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52231" name="_x195500960"/>
          <p:cNvSpPr>
            <a:spLocks noChangeArrowheads="1"/>
          </p:cNvSpPr>
          <p:nvPr/>
        </p:nvSpPr>
        <p:spPr bwMode="auto">
          <a:xfrm>
            <a:off x="7380312" y="1628800"/>
            <a:ext cx="1224136" cy="3888432"/>
          </a:xfrm>
          <a:prstGeom prst="rect">
            <a:avLst/>
          </a:prstGeom>
          <a:noFill/>
          <a:ln w="4191">
            <a:solidFill>
              <a:srgbClr val="000000"/>
            </a:solidFill>
            <a:miter lim="800000"/>
            <a:headEnd/>
            <a:tailEnd type="arrow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52233" name="_x218688408"/>
          <p:cNvSpPr>
            <a:spLocks noChangeArrowheads="1"/>
          </p:cNvSpPr>
          <p:nvPr/>
        </p:nvSpPr>
        <p:spPr bwMode="auto">
          <a:xfrm>
            <a:off x="7452320" y="1844824"/>
            <a:ext cx="1080120" cy="1512168"/>
          </a:xfrm>
          <a:prstGeom prst="rect">
            <a:avLst/>
          </a:prstGeom>
          <a:noFill/>
          <a:ln w="4191">
            <a:solidFill>
              <a:srgbClr val="000000"/>
            </a:solidFill>
            <a:miter lim="800000"/>
            <a:headEnd/>
            <a:tailEnd type="arrow" w="med" len="med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altLang="ko-KR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굴림" pitchFamily="50" charset="-127"/>
                <a:ea typeface="나눔명조" pitchFamily="18" charset="-127"/>
                <a:cs typeface="굴림" pitchFamily="50" charset="-127"/>
              </a:rPr>
              <a:t>▵</a:t>
            </a:r>
            <a:r>
              <a:rPr kumimoji="1" lang="ko-KR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굴림" pitchFamily="50" charset="-127"/>
                <a:ea typeface="나눔명조" pitchFamily="18" charset="-127"/>
                <a:cs typeface="굴림" pitchFamily="50" charset="-127"/>
              </a:rPr>
              <a:t>정체성 재정립 실패</a:t>
            </a:r>
            <a:endParaRPr kumimoji="1" lang="ko-K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굴림" pitchFamily="50" charset="-127"/>
                <a:ea typeface="나눔명조" pitchFamily="18" charset="-127"/>
                <a:cs typeface="굴림" pitchFamily="50" charset="-127"/>
              </a:rPr>
              <a:t>▵합의된 조직전망 부재</a:t>
            </a:r>
            <a:endParaRPr kumimoji="1" lang="ko-K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52236" name="_x218686488"/>
          <p:cNvSpPr>
            <a:spLocks noChangeArrowheads="1"/>
          </p:cNvSpPr>
          <p:nvPr/>
        </p:nvSpPr>
        <p:spPr bwMode="auto">
          <a:xfrm>
            <a:off x="7452320" y="3933056"/>
            <a:ext cx="1080120" cy="1512168"/>
          </a:xfrm>
          <a:prstGeom prst="rect">
            <a:avLst/>
          </a:prstGeom>
          <a:noFill/>
          <a:ln w="4191">
            <a:solidFill>
              <a:srgbClr val="000000"/>
            </a:solidFill>
            <a:miter lim="800000"/>
            <a:headEnd/>
            <a:tailEnd type="arrow" w="med" len="med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altLang="ko-KR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굴림" pitchFamily="50" charset="-127"/>
                <a:ea typeface="나눔명조" pitchFamily="18" charset="-127"/>
                <a:cs typeface="굴림" pitchFamily="50" charset="-127"/>
              </a:rPr>
              <a:t>▵</a:t>
            </a:r>
            <a:r>
              <a:rPr kumimoji="1" lang="ko-KR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굴림" pitchFamily="50" charset="-127"/>
                <a:ea typeface="나눔명조" pitchFamily="18" charset="-127"/>
                <a:cs typeface="굴림" pitchFamily="50" charset="-127"/>
              </a:rPr>
              <a:t>제 갈길 가기 </a:t>
            </a:r>
            <a:endParaRPr kumimoji="1" lang="ko-K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굴림" pitchFamily="50" charset="-127"/>
                <a:ea typeface="나눔명조" pitchFamily="18" charset="-127"/>
                <a:cs typeface="굴림" pitchFamily="50" charset="-127"/>
              </a:rPr>
              <a:t>▵조직의 </a:t>
            </a:r>
            <a:r>
              <a:rPr kumimoji="1" lang="ko-KR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굴림" pitchFamily="50" charset="-127"/>
                <a:ea typeface="나눔명조" pitchFamily="18" charset="-127"/>
                <a:cs typeface="굴림" pitchFamily="50" charset="-127"/>
              </a:rPr>
              <a:t>형해화</a:t>
            </a:r>
            <a:endParaRPr kumimoji="1" lang="ko-K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52239" name="_x218690008"/>
          <p:cNvSpPr>
            <a:spLocks noChangeArrowheads="1"/>
          </p:cNvSpPr>
          <p:nvPr/>
        </p:nvSpPr>
        <p:spPr bwMode="auto">
          <a:xfrm>
            <a:off x="3275856" y="3212976"/>
            <a:ext cx="864096" cy="720080"/>
          </a:xfrm>
          <a:prstGeom prst="rect">
            <a:avLst/>
          </a:prstGeom>
          <a:noFill/>
          <a:ln w="4191">
            <a:solidFill>
              <a:srgbClr val="000000"/>
            </a:solidFill>
            <a:miter lim="800000"/>
            <a:headEnd/>
            <a:tailEnd type="arrow" w="med" len="med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sz="16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굴림" pitchFamily="50" charset="-127"/>
                <a:ea typeface="나눔명조" pitchFamily="18" charset="-127"/>
                <a:cs typeface="굴림" pitchFamily="50" charset="-127"/>
              </a:rPr>
              <a:t>정체성</a:t>
            </a:r>
            <a:endParaRPr kumimoji="1" lang="ko-KR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sz="16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굴림" pitchFamily="50" charset="-127"/>
                <a:ea typeface="나눔명조" pitchFamily="18" charset="-127"/>
                <a:cs typeface="굴림" pitchFamily="50" charset="-127"/>
              </a:rPr>
              <a:t>정치</a:t>
            </a:r>
            <a:endParaRPr kumimoji="1" lang="ko-KR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52243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52242" name="_x218687448"/>
          <p:cNvSpPr>
            <a:spLocks noChangeShapeType="1"/>
          </p:cNvSpPr>
          <p:nvPr/>
        </p:nvSpPr>
        <p:spPr bwMode="auto">
          <a:xfrm>
            <a:off x="7956376" y="3501008"/>
            <a:ext cx="0" cy="295275"/>
          </a:xfrm>
          <a:prstGeom prst="line">
            <a:avLst/>
          </a:prstGeom>
          <a:noFill/>
          <a:ln w="35941">
            <a:solidFill>
              <a:srgbClr val="000000"/>
            </a:solidFill>
            <a:round/>
            <a:headEnd/>
            <a:tailEnd type="stealth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22" name="_x218687448"/>
          <p:cNvSpPr>
            <a:spLocks noChangeShapeType="1"/>
          </p:cNvSpPr>
          <p:nvPr/>
        </p:nvSpPr>
        <p:spPr bwMode="auto">
          <a:xfrm>
            <a:off x="3635896" y="1340768"/>
            <a:ext cx="0" cy="295275"/>
          </a:xfrm>
          <a:prstGeom prst="line">
            <a:avLst/>
          </a:prstGeom>
          <a:noFill/>
          <a:ln w="35941">
            <a:solidFill>
              <a:srgbClr val="000000"/>
            </a:solidFill>
            <a:round/>
            <a:headEnd/>
            <a:tailEnd type="stealth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23" name="_x218687448"/>
          <p:cNvSpPr>
            <a:spLocks noChangeShapeType="1"/>
          </p:cNvSpPr>
          <p:nvPr/>
        </p:nvSpPr>
        <p:spPr bwMode="auto">
          <a:xfrm flipV="1">
            <a:off x="3635896" y="4221088"/>
            <a:ext cx="0" cy="1080119"/>
          </a:xfrm>
          <a:prstGeom prst="line">
            <a:avLst/>
          </a:prstGeom>
          <a:noFill/>
          <a:ln w="35941">
            <a:solidFill>
              <a:srgbClr val="000000"/>
            </a:solidFill>
            <a:round/>
            <a:headEnd/>
            <a:tailEnd type="stealth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24" name="_x218687448"/>
          <p:cNvSpPr>
            <a:spLocks noChangeShapeType="1"/>
          </p:cNvSpPr>
          <p:nvPr/>
        </p:nvSpPr>
        <p:spPr bwMode="auto">
          <a:xfrm>
            <a:off x="6948264" y="3356992"/>
            <a:ext cx="288032" cy="0"/>
          </a:xfrm>
          <a:prstGeom prst="line">
            <a:avLst/>
          </a:prstGeom>
          <a:noFill/>
          <a:ln w="35941">
            <a:solidFill>
              <a:srgbClr val="000000"/>
            </a:solidFill>
            <a:round/>
            <a:headEnd/>
            <a:tailEnd type="stealth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25" name="_x218687448"/>
          <p:cNvSpPr>
            <a:spLocks noChangeShapeType="1"/>
          </p:cNvSpPr>
          <p:nvPr/>
        </p:nvSpPr>
        <p:spPr bwMode="auto">
          <a:xfrm flipV="1">
            <a:off x="4283968" y="2500139"/>
            <a:ext cx="648072" cy="568821"/>
          </a:xfrm>
          <a:prstGeom prst="line">
            <a:avLst/>
          </a:prstGeom>
          <a:noFill/>
          <a:ln w="35941">
            <a:solidFill>
              <a:srgbClr val="000000"/>
            </a:solidFill>
            <a:round/>
            <a:headEnd/>
            <a:tailEnd type="stealth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26" name="_x218687448"/>
          <p:cNvSpPr>
            <a:spLocks noChangeShapeType="1"/>
          </p:cNvSpPr>
          <p:nvPr/>
        </p:nvSpPr>
        <p:spPr bwMode="auto">
          <a:xfrm>
            <a:off x="4283968" y="4005063"/>
            <a:ext cx="648072" cy="504056"/>
          </a:xfrm>
          <a:prstGeom prst="line">
            <a:avLst/>
          </a:prstGeom>
          <a:noFill/>
          <a:ln w="35941">
            <a:solidFill>
              <a:srgbClr val="000000"/>
            </a:solidFill>
            <a:round/>
            <a:headEnd/>
            <a:tailEnd type="stealth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27" name="_x218687448"/>
          <p:cNvSpPr>
            <a:spLocks noChangeShapeType="1"/>
          </p:cNvSpPr>
          <p:nvPr/>
        </p:nvSpPr>
        <p:spPr bwMode="auto">
          <a:xfrm flipV="1">
            <a:off x="6300192" y="4149080"/>
            <a:ext cx="360040" cy="432048"/>
          </a:xfrm>
          <a:prstGeom prst="line">
            <a:avLst/>
          </a:prstGeom>
          <a:noFill/>
          <a:ln w="35941">
            <a:solidFill>
              <a:srgbClr val="000000"/>
            </a:solidFill>
            <a:round/>
            <a:headEnd/>
            <a:tailEnd type="stealth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28" name="_x218687448"/>
          <p:cNvSpPr>
            <a:spLocks noChangeShapeType="1"/>
          </p:cNvSpPr>
          <p:nvPr/>
        </p:nvSpPr>
        <p:spPr bwMode="auto">
          <a:xfrm>
            <a:off x="1475656" y="3212977"/>
            <a:ext cx="216024" cy="0"/>
          </a:xfrm>
          <a:prstGeom prst="line">
            <a:avLst/>
          </a:prstGeom>
          <a:noFill/>
          <a:ln w="35941">
            <a:solidFill>
              <a:srgbClr val="000000"/>
            </a:solidFill>
            <a:round/>
            <a:headEnd/>
            <a:tailEnd type="stealth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29" name="_x218687448"/>
          <p:cNvSpPr>
            <a:spLocks noChangeShapeType="1"/>
          </p:cNvSpPr>
          <p:nvPr/>
        </p:nvSpPr>
        <p:spPr bwMode="auto">
          <a:xfrm>
            <a:off x="2051720" y="3501009"/>
            <a:ext cx="1080120" cy="0"/>
          </a:xfrm>
          <a:prstGeom prst="line">
            <a:avLst/>
          </a:prstGeom>
          <a:noFill/>
          <a:ln w="35941">
            <a:solidFill>
              <a:srgbClr val="000000"/>
            </a:solidFill>
            <a:round/>
            <a:headEnd/>
            <a:tailEnd type="stealth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30" name="_x218687448"/>
          <p:cNvSpPr>
            <a:spLocks noChangeShapeType="1"/>
          </p:cNvSpPr>
          <p:nvPr/>
        </p:nvSpPr>
        <p:spPr bwMode="auto">
          <a:xfrm>
            <a:off x="6300192" y="2060848"/>
            <a:ext cx="360040" cy="288032"/>
          </a:xfrm>
          <a:prstGeom prst="line">
            <a:avLst/>
          </a:prstGeom>
          <a:noFill/>
          <a:ln w="35941">
            <a:solidFill>
              <a:srgbClr val="000000"/>
            </a:solidFill>
            <a:round/>
            <a:headEnd/>
            <a:tailEnd type="stealth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31" name="_x218687448"/>
          <p:cNvSpPr>
            <a:spLocks noChangeShapeType="1"/>
          </p:cNvSpPr>
          <p:nvPr/>
        </p:nvSpPr>
        <p:spPr bwMode="auto">
          <a:xfrm>
            <a:off x="1475656" y="4509120"/>
            <a:ext cx="216024" cy="1"/>
          </a:xfrm>
          <a:prstGeom prst="line">
            <a:avLst/>
          </a:prstGeom>
          <a:noFill/>
          <a:ln w="35941">
            <a:solidFill>
              <a:srgbClr val="000000"/>
            </a:solidFill>
            <a:round/>
            <a:headEnd/>
            <a:tailEnd type="stealth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32" name="_x218687448"/>
          <p:cNvSpPr>
            <a:spLocks noChangeShapeType="1"/>
          </p:cNvSpPr>
          <p:nvPr/>
        </p:nvSpPr>
        <p:spPr bwMode="auto">
          <a:xfrm>
            <a:off x="1475656" y="2132857"/>
            <a:ext cx="216024" cy="0"/>
          </a:xfrm>
          <a:prstGeom prst="line">
            <a:avLst/>
          </a:prstGeom>
          <a:noFill/>
          <a:ln w="35941">
            <a:solidFill>
              <a:srgbClr val="000000"/>
            </a:solidFill>
            <a:round/>
            <a:headEnd/>
            <a:tailEnd type="stealth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33" name="제목 1"/>
          <p:cNvSpPr txBox="1">
            <a:spLocks/>
          </p:cNvSpPr>
          <p:nvPr/>
        </p:nvSpPr>
        <p:spPr>
          <a:xfrm>
            <a:off x="0" y="0"/>
            <a:ext cx="2088232" cy="21602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rtlCol="0" anchor="ctr">
            <a:normAutofit lnSpcReduction="1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종합 및 결론</a:t>
            </a:r>
            <a:endParaRPr kumimoji="0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460432" y="6309320"/>
            <a:ext cx="552600" cy="463749"/>
          </a:xfrm>
        </p:spPr>
        <p:txBody>
          <a:bodyPr anchor="ctr"/>
          <a:lstStyle/>
          <a:p>
            <a:pPr algn="ctr"/>
            <a:fld id="{9AD6612C-7206-4325-BB25-DD924C841FC0}" type="slidenum">
              <a:rPr lang="ko-KR" altLang="en-US" sz="1800" smtClean="0"/>
              <a:pPr algn="ctr"/>
              <a:t>4</a:t>
            </a:fld>
            <a:endParaRPr lang="ko-KR" altLang="en-US" sz="1800" dirty="0"/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>
            <a:off x="428596" y="571480"/>
            <a:ext cx="5000660" cy="428628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>
              <a:spcBef>
                <a:spcPct val="0"/>
              </a:spcBef>
              <a:defRPr/>
            </a:pPr>
            <a:r>
              <a:rPr kumimoji="0" lang="ko-KR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 저항의 정체성</a:t>
            </a:r>
            <a:r>
              <a:rPr lang="en-US" altLang="ko-KR" sz="1600" dirty="0" smtClean="0"/>
              <a:t>(resistance identity)</a:t>
            </a:r>
            <a:endParaRPr kumimoji="0" lang="ko-KR" alt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9" name="제목 1"/>
          <p:cNvSpPr txBox="1">
            <a:spLocks/>
          </p:cNvSpPr>
          <p:nvPr/>
        </p:nvSpPr>
        <p:spPr>
          <a:xfrm>
            <a:off x="467544" y="1268760"/>
            <a:ext cx="8136904" cy="5184576"/>
          </a:xfrm>
          <a:prstGeom prst="rect">
            <a:avLst/>
          </a:prstGeom>
          <a:solidFill>
            <a:schemeClr val="bg2"/>
          </a:solidFill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fontAlgn="base">
              <a:buFont typeface="Wingdings" pitchFamily="2" charset="2"/>
              <a:buChar char="l"/>
            </a:pPr>
            <a:r>
              <a:rPr lang="ko-KR" altLang="en-US" sz="1600" dirty="0" smtClean="0"/>
              <a:t> 정체성이란</a:t>
            </a:r>
            <a:r>
              <a:rPr lang="en-US" altLang="ko-KR" sz="1600" dirty="0" smtClean="0"/>
              <a:t>?</a:t>
            </a:r>
          </a:p>
          <a:p>
            <a:pPr fontAlgn="base"/>
            <a:endParaRPr lang="en-US" altLang="ko-KR" sz="1600" dirty="0" smtClean="0"/>
          </a:p>
          <a:p>
            <a:pPr fontAlgn="base"/>
            <a:r>
              <a:rPr lang="ko-KR" altLang="en-US" sz="1400" dirty="0" smtClean="0"/>
              <a:t>  </a:t>
            </a:r>
            <a:r>
              <a:rPr lang="en-US" altLang="ko-KR" sz="1400" dirty="0" smtClean="0"/>
              <a:t>‘</a:t>
            </a:r>
            <a:r>
              <a:rPr lang="ko-KR" altLang="en-US" sz="1400" dirty="0" smtClean="0"/>
              <a:t>내가 누구인가에 대한 의미지각’</a:t>
            </a:r>
            <a:r>
              <a:rPr lang="en-US" altLang="ko-KR" sz="1400" dirty="0" smtClean="0"/>
              <a:t>(Burke and Tully, 1977)</a:t>
            </a:r>
            <a:endParaRPr lang="ko-KR" altLang="en-US" sz="1400" dirty="0" smtClean="0"/>
          </a:p>
          <a:p>
            <a:pPr fontAlgn="base">
              <a:buFont typeface="Wingdings" pitchFamily="2" charset="2"/>
              <a:buChar char="l"/>
            </a:pPr>
            <a:endParaRPr lang="en-US" altLang="ko-KR" sz="1600" dirty="0" smtClean="0"/>
          </a:p>
          <a:p>
            <a:pPr fontAlgn="base"/>
            <a:endParaRPr lang="en-US" altLang="ko-KR" sz="1600" dirty="0" smtClean="0"/>
          </a:p>
          <a:p>
            <a:pPr fontAlgn="base">
              <a:buFont typeface="Wingdings" pitchFamily="2" charset="2"/>
              <a:buChar char="l"/>
            </a:pPr>
            <a:r>
              <a:rPr lang="en-US" altLang="ko-KR" sz="1600" dirty="0" smtClean="0"/>
              <a:t> </a:t>
            </a:r>
            <a:r>
              <a:rPr lang="ko-KR" altLang="en-US" sz="1600" dirty="0" smtClean="0"/>
              <a:t>저항정체성이란</a:t>
            </a:r>
            <a:r>
              <a:rPr lang="en-US" altLang="ko-KR" sz="1600" dirty="0" smtClean="0"/>
              <a:t>?</a:t>
            </a:r>
          </a:p>
          <a:p>
            <a:pPr fontAlgn="base">
              <a:buFont typeface="Wingdings" pitchFamily="2" charset="2"/>
              <a:buChar char="l"/>
            </a:pPr>
            <a:endParaRPr lang="en-US" altLang="ko-KR" sz="1600" dirty="0" smtClean="0"/>
          </a:p>
          <a:p>
            <a:pPr fontAlgn="base">
              <a:buFont typeface="Wingdings" pitchFamily="2" charset="2"/>
              <a:buChar char="Ø"/>
            </a:pPr>
            <a:r>
              <a:rPr lang="en-US" altLang="ko-KR" sz="1400" dirty="0" smtClean="0"/>
              <a:t>  </a:t>
            </a:r>
            <a:r>
              <a:rPr lang="ko-KR" altLang="en-US" sz="1400" dirty="0" smtClean="0"/>
              <a:t>사회질서에 반대하는 소외된 자들이 만들어 내는 벽</a:t>
            </a:r>
            <a:r>
              <a:rPr lang="en-US" altLang="ko-KR" sz="1400" dirty="0" smtClean="0"/>
              <a:t>(</a:t>
            </a:r>
            <a:r>
              <a:rPr lang="en-US" altLang="ko-KR" sz="1400" dirty="0" err="1" smtClean="0"/>
              <a:t>Castells</a:t>
            </a:r>
            <a:r>
              <a:rPr lang="en-US" altLang="ko-KR" sz="1400" dirty="0" smtClean="0"/>
              <a:t>, 2010)</a:t>
            </a:r>
          </a:p>
          <a:p>
            <a:pPr fontAlgn="base"/>
            <a:r>
              <a:rPr lang="en-US" altLang="ko-KR" sz="1400" dirty="0" smtClean="0"/>
              <a:t>    </a:t>
            </a:r>
            <a:r>
              <a:rPr lang="ko-KR" altLang="en-US" sz="1200" dirty="0" smtClean="0"/>
              <a:t>합법의 정체성</a:t>
            </a:r>
            <a:r>
              <a:rPr lang="en-US" altLang="ko-KR" sz="1200" dirty="0" smtClean="0"/>
              <a:t>(legitimizing identity) </a:t>
            </a:r>
          </a:p>
          <a:p>
            <a:pPr fontAlgn="base"/>
            <a:r>
              <a:rPr lang="en-US" altLang="ko-KR" sz="1200" dirty="0" smtClean="0"/>
              <a:t>     </a:t>
            </a:r>
            <a:r>
              <a:rPr lang="ko-KR" altLang="en-US" sz="1200" dirty="0" smtClean="0"/>
              <a:t>저항의 정체성</a:t>
            </a:r>
            <a:r>
              <a:rPr lang="en-US" altLang="ko-KR" sz="1200" dirty="0" smtClean="0"/>
              <a:t>(resistance identity) </a:t>
            </a:r>
          </a:p>
          <a:p>
            <a:pPr fontAlgn="base"/>
            <a:r>
              <a:rPr lang="en-US" altLang="ko-KR" sz="1200" dirty="0" smtClean="0"/>
              <a:t>     </a:t>
            </a:r>
            <a:r>
              <a:rPr lang="ko-KR" altLang="en-US" sz="1200" dirty="0" smtClean="0"/>
              <a:t>대안의 정체성</a:t>
            </a:r>
            <a:r>
              <a:rPr lang="en-US" altLang="ko-KR" sz="1200" dirty="0" smtClean="0"/>
              <a:t>(project identity) </a:t>
            </a:r>
          </a:p>
          <a:p>
            <a:pPr fontAlgn="base"/>
            <a:endParaRPr lang="en-US" altLang="ko-KR" sz="1400" dirty="0" smtClean="0"/>
          </a:p>
          <a:p>
            <a:pPr fontAlgn="base">
              <a:buFont typeface="Wingdings" pitchFamily="2" charset="2"/>
              <a:buChar char="Ø"/>
            </a:pPr>
            <a:r>
              <a:rPr lang="en-US" altLang="ko-KR" sz="1400" dirty="0" smtClean="0"/>
              <a:t>  </a:t>
            </a:r>
            <a:r>
              <a:rPr lang="ko-KR" altLang="en-US" sz="1400" dirty="0" smtClean="0"/>
              <a:t>편향된 처우나 통제가 저항을 불러온다</a:t>
            </a:r>
            <a:r>
              <a:rPr lang="en-US" altLang="ko-KR" sz="1400" dirty="0" smtClean="0"/>
              <a:t>(</a:t>
            </a:r>
            <a:r>
              <a:rPr lang="en-US" altLang="ko-KR" sz="1400" dirty="0" err="1" smtClean="0"/>
              <a:t>Hodson</a:t>
            </a:r>
            <a:r>
              <a:rPr lang="en-US" altLang="ko-KR" sz="1400" dirty="0" smtClean="0"/>
              <a:t>, 1995; 2004)</a:t>
            </a:r>
          </a:p>
          <a:p>
            <a:pPr fontAlgn="base"/>
            <a:r>
              <a:rPr lang="en-US" altLang="ko-KR" sz="1200" dirty="0" smtClean="0"/>
              <a:t>     </a:t>
            </a:r>
            <a:r>
              <a:rPr lang="ko-KR" altLang="en-US" sz="1200" dirty="0" smtClean="0"/>
              <a:t>전통의 유산</a:t>
            </a:r>
            <a:endParaRPr lang="en-US" altLang="ko-KR" sz="1200" dirty="0" smtClean="0"/>
          </a:p>
          <a:p>
            <a:pPr fontAlgn="base"/>
            <a:r>
              <a:rPr lang="en-US" altLang="ko-KR" sz="1200" dirty="0" smtClean="0"/>
              <a:t>    </a:t>
            </a:r>
            <a:r>
              <a:rPr lang="ko-KR" altLang="en-US" sz="1200" dirty="0" smtClean="0"/>
              <a:t> 편향적인 대우</a:t>
            </a:r>
            <a:r>
              <a:rPr lang="en-US" altLang="ko-KR" sz="1200" dirty="0" smtClean="0"/>
              <a:t>(deflecting abuse)</a:t>
            </a:r>
          </a:p>
          <a:p>
            <a:pPr fontAlgn="base"/>
            <a:r>
              <a:rPr lang="ko-KR" altLang="en-US" sz="1200" dirty="0" smtClean="0"/>
              <a:t>     작업량과 노동 강도에 대한 규제</a:t>
            </a:r>
            <a:r>
              <a:rPr lang="en-US" altLang="ko-KR" sz="1200" dirty="0" smtClean="0"/>
              <a:t>(regulating the amount and intensity of work) :</a:t>
            </a:r>
            <a:r>
              <a:rPr lang="ko-KR" altLang="en-US" sz="1200" dirty="0" smtClean="0"/>
              <a:t> 작업장의 전형적인 통제</a:t>
            </a:r>
          </a:p>
          <a:p>
            <a:pPr fontAlgn="base"/>
            <a:r>
              <a:rPr lang="en-US" altLang="ko-KR" sz="1400" dirty="0" smtClean="0"/>
              <a:t>   </a:t>
            </a:r>
          </a:p>
          <a:p>
            <a:pPr fontAlgn="base">
              <a:buFont typeface="Wingdings" pitchFamily="2" charset="2"/>
              <a:buChar char="Ø"/>
            </a:pPr>
            <a:r>
              <a:rPr lang="en-US" altLang="ko-KR" sz="1400" dirty="0" smtClean="0"/>
              <a:t> </a:t>
            </a:r>
            <a:r>
              <a:rPr lang="ko-KR" altLang="en-US" sz="1400" dirty="0" smtClean="0"/>
              <a:t> 한국노조운동의 경험과 현실 속에서 만들어지고 있는 역사적 </a:t>
            </a:r>
            <a:r>
              <a:rPr lang="ko-KR" altLang="en-US" sz="1400" dirty="0" err="1" smtClean="0"/>
              <a:t>형성물</a:t>
            </a:r>
            <a:endParaRPr lang="ko-KR" altLang="en-US" sz="1400" dirty="0" smtClean="0"/>
          </a:p>
          <a:p>
            <a:pPr fontAlgn="base"/>
            <a:r>
              <a:rPr lang="en-US" altLang="ko-KR" sz="1400" dirty="0" smtClean="0"/>
              <a:t>     </a:t>
            </a:r>
            <a:r>
              <a:rPr lang="ko-KR" altLang="en-US" sz="1200" dirty="0" smtClean="0"/>
              <a:t>한국 노동운동 역사에서의 </a:t>
            </a:r>
            <a:r>
              <a:rPr lang="en-US" altLang="ko-KR" sz="1200" dirty="0" smtClean="0"/>
              <a:t>‘</a:t>
            </a:r>
            <a:r>
              <a:rPr lang="ko-KR" altLang="en-US" sz="1200" dirty="0" smtClean="0"/>
              <a:t>저항과 투쟁</a:t>
            </a:r>
            <a:r>
              <a:rPr lang="en-US" altLang="ko-KR" sz="1200" dirty="0" smtClean="0"/>
              <a:t>’</a:t>
            </a:r>
          </a:p>
          <a:p>
            <a:pPr fontAlgn="base"/>
            <a:r>
              <a:rPr lang="en-US" altLang="ko-KR" sz="1200" dirty="0" smtClean="0"/>
              <a:t>     1987</a:t>
            </a:r>
            <a:r>
              <a:rPr lang="ko-KR" altLang="en-US" sz="1200" dirty="0" smtClean="0"/>
              <a:t>년 이후 폭발하는 노동자 투쟁</a:t>
            </a:r>
            <a:endParaRPr lang="en-US" altLang="ko-KR" sz="1200" dirty="0" smtClean="0"/>
          </a:p>
          <a:p>
            <a:pPr fontAlgn="base"/>
            <a:r>
              <a:rPr lang="en-US" altLang="ko-KR" sz="1200" dirty="0" smtClean="0"/>
              <a:t>     </a:t>
            </a:r>
            <a:r>
              <a:rPr lang="ko-KR" altLang="en-US" sz="1200" dirty="0" smtClean="0"/>
              <a:t>노동에 대한 배제와 억압에 저항하는 노동운동 </a:t>
            </a:r>
            <a:endParaRPr lang="en-US" altLang="ko-KR" sz="1200" dirty="0" smtClean="0"/>
          </a:p>
          <a:p>
            <a:pPr fontAlgn="base"/>
            <a:r>
              <a:rPr lang="en-US" altLang="ko-KR" sz="1200" dirty="0" smtClean="0"/>
              <a:t>     ‘</a:t>
            </a:r>
            <a:r>
              <a:rPr lang="ko-KR" altLang="en-US" sz="1200" dirty="0" smtClean="0"/>
              <a:t>투쟁</a:t>
            </a:r>
            <a:r>
              <a:rPr lang="en-US" altLang="ko-KR" sz="1200" dirty="0" smtClean="0"/>
              <a:t>’ </a:t>
            </a:r>
            <a:r>
              <a:rPr lang="ko-KR" altLang="en-US" sz="1200" dirty="0" smtClean="0"/>
              <a:t>자체에 부여하는 가치와 의미</a:t>
            </a:r>
            <a:endParaRPr lang="en-US" altLang="ko-KR" sz="1200" dirty="0" smtClean="0"/>
          </a:p>
          <a:p>
            <a:pPr fontAlgn="base"/>
            <a:endParaRPr lang="ko-KR" altLang="en-US" sz="1400" dirty="0" smtClean="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0" y="0"/>
            <a:ext cx="2088232" cy="21602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rtlCol="0" anchor="ctr">
            <a:normAutofit lnSpcReduction="1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문제의식 및 연구 </a:t>
            </a:r>
            <a:r>
              <a:rPr kumimoji="0" lang="ko-KR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방법</a:t>
            </a:r>
            <a:endParaRPr kumimoji="0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460432" y="6309320"/>
            <a:ext cx="552600" cy="463749"/>
          </a:xfrm>
        </p:spPr>
        <p:txBody>
          <a:bodyPr anchor="ctr"/>
          <a:lstStyle/>
          <a:p>
            <a:pPr algn="ctr"/>
            <a:fld id="{9AD6612C-7206-4325-BB25-DD924C841FC0}" type="slidenum">
              <a:rPr lang="ko-KR" altLang="en-US" sz="1800" smtClean="0"/>
              <a:pPr algn="ctr"/>
              <a:t>40</a:t>
            </a:fld>
            <a:endParaRPr lang="ko-KR" altLang="en-US" sz="1800" dirty="0"/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>
            <a:off x="467544" y="332656"/>
            <a:ext cx="5000660" cy="428628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 연구 결과 요약</a:t>
            </a:r>
            <a:endParaRPr kumimoji="0" lang="ko-KR" alt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</p:txBody>
      </p:sp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6" name="제목 1"/>
          <p:cNvSpPr txBox="1">
            <a:spLocks/>
          </p:cNvSpPr>
          <p:nvPr/>
        </p:nvSpPr>
        <p:spPr>
          <a:xfrm>
            <a:off x="395536" y="3429000"/>
            <a:ext cx="5000660" cy="428628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 연구의 한계</a:t>
            </a:r>
            <a:endParaRPr kumimoji="0" lang="ko-KR" alt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</p:txBody>
      </p:sp>
      <p:sp>
        <p:nvSpPr>
          <p:cNvPr id="9" name="제목 1"/>
          <p:cNvSpPr txBox="1">
            <a:spLocks/>
          </p:cNvSpPr>
          <p:nvPr/>
        </p:nvSpPr>
        <p:spPr>
          <a:xfrm>
            <a:off x="395536" y="1340768"/>
            <a:ext cx="7632848" cy="1872208"/>
          </a:xfrm>
          <a:prstGeom prst="rect">
            <a:avLst/>
          </a:prstGeom>
          <a:solidFill>
            <a:schemeClr val="bg2"/>
          </a:solidFill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fontAlgn="base">
              <a:buFont typeface="Wingdings" pitchFamily="2" charset="2"/>
              <a:buChar char="l"/>
            </a:pPr>
            <a:r>
              <a:rPr lang="en-US" altLang="ko-KR" sz="1400" dirty="0" smtClean="0"/>
              <a:t> </a:t>
            </a:r>
            <a:r>
              <a:rPr lang="ko-KR" altLang="en-US" sz="1400" dirty="0" smtClean="0"/>
              <a:t>상황변화에 대한 의미지각 차이로 인한 정체성 변화는 가변적</a:t>
            </a:r>
            <a:endParaRPr lang="en-US" altLang="ko-KR" sz="1400" dirty="0" smtClean="0"/>
          </a:p>
          <a:p>
            <a:pPr fontAlgn="base">
              <a:buFont typeface="Wingdings" pitchFamily="2" charset="2"/>
              <a:buChar char="l"/>
            </a:pPr>
            <a:endParaRPr lang="en-US" altLang="ko-KR" sz="1400" dirty="0" smtClean="0"/>
          </a:p>
          <a:p>
            <a:pPr fontAlgn="base">
              <a:buFont typeface="Wingdings" pitchFamily="2" charset="2"/>
              <a:buChar char="l"/>
            </a:pPr>
            <a:r>
              <a:rPr lang="en-US" altLang="ko-KR" sz="1400" dirty="0" smtClean="0"/>
              <a:t> </a:t>
            </a:r>
            <a:r>
              <a:rPr lang="ko-KR" altLang="en-US" sz="1400" dirty="0" smtClean="0"/>
              <a:t>자기 범주화와 정파의 정치가 정체성들의 소통과 조절을 통한 정체성 재정립의 방해</a:t>
            </a:r>
            <a:endParaRPr lang="en-US" altLang="ko-KR" sz="1400" dirty="0" smtClean="0"/>
          </a:p>
          <a:p>
            <a:pPr fontAlgn="base">
              <a:buFont typeface="Wingdings" pitchFamily="2" charset="2"/>
              <a:buChar char="l"/>
            </a:pPr>
            <a:endParaRPr lang="en-US" altLang="ko-KR" sz="1400" dirty="0" smtClean="0"/>
          </a:p>
          <a:p>
            <a:pPr fontAlgn="base">
              <a:buFont typeface="Wingdings" pitchFamily="2" charset="2"/>
              <a:buChar char="l"/>
            </a:pPr>
            <a:r>
              <a:rPr lang="en-US" altLang="ko-KR" sz="1400" dirty="0" smtClean="0"/>
              <a:t> </a:t>
            </a:r>
            <a:r>
              <a:rPr lang="ko-KR" altLang="en-US" sz="1400" dirty="0" smtClean="0"/>
              <a:t>정체성 재정립의 실패는 저항 정체성의 화석화와 정체성 </a:t>
            </a:r>
            <a:r>
              <a:rPr lang="ko-KR" altLang="en-US" sz="1400" dirty="0" err="1" smtClean="0"/>
              <a:t>형해화를</a:t>
            </a:r>
            <a:r>
              <a:rPr lang="ko-KR" altLang="en-US" sz="1400" dirty="0" smtClean="0"/>
              <a:t> 초래</a:t>
            </a:r>
            <a:endParaRPr lang="en-US" altLang="ko-KR" sz="1400" dirty="0" smtClean="0"/>
          </a:p>
          <a:p>
            <a:pPr fontAlgn="base">
              <a:buFont typeface="Wingdings" pitchFamily="2" charset="2"/>
              <a:buChar char="l"/>
            </a:pPr>
            <a:endParaRPr lang="en-US" altLang="ko-KR" sz="1400" dirty="0" smtClean="0"/>
          </a:p>
          <a:p>
            <a:pPr fontAlgn="base">
              <a:buFont typeface="Wingdings" pitchFamily="2" charset="2"/>
              <a:buChar char="l"/>
            </a:pPr>
            <a:r>
              <a:rPr lang="en-US" altLang="ko-KR" sz="1400" dirty="0" smtClean="0"/>
              <a:t> </a:t>
            </a:r>
            <a:r>
              <a:rPr lang="ko-KR" altLang="en-US" sz="1400" dirty="0" smtClean="0"/>
              <a:t>정체성 </a:t>
            </a:r>
            <a:r>
              <a:rPr lang="ko-KR" altLang="en-US" sz="1400" dirty="0" err="1" smtClean="0"/>
              <a:t>형해화는</a:t>
            </a:r>
            <a:r>
              <a:rPr lang="ko-KR" altLang="en-US" sz="1400" dirty="0" smtClean="0"/>
              <a:t> 조직 </a:t>
            </a:r>
            <a:r>
              <a:rPr lang="ko-KR" altLang="en-US" sz="1400" dirty="0" err="1" smtClean="0"/>
              <a:t>형해화로</a:t>
            </a:r>
            <a:r>
              <a:rPr lang="ko-KR" altLang="en-US" sz="1400" dirty="0" smtClean="0"/>
              <a:t> 연결되어 노조운동의 위기를 심화</a:t>
            </a:r>
            <a:endParaRPr lang="ko-KR" altLang="en-US" sz="1400" dirty="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395536" y="4005064"/>
            <a:ext cx="7704856" cy="2088232"/>
          </a:xfrm>
          <a:prstGeom prst="rect">
            <a:avLst/>
          </a:prstGeom>
          <a:solidFill>
            <a:schemeClr val="bg2"/>
          </a:solidFill>
        </p:spPr>
        <p:txBody>
          <a:bodyPr vert="horz" rtlCol="0" anchor="ctr">
            <a:normAutofit fontScale="92500" lnSpcReduction="2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fontAlgn="base">
              <a:buFont typeface="Wingdings" pitchFamily="2" charset="2"/>
              <a:buChar char="l"/>
            </a:pPr>
            <a:r>
              <a:rPr lang="en-US" altLang="ko-KR" sz="1400" dirty="0" smtClean="0"/>
              <a:t> </a:t>
            </a:r>
            <a:r>
              <a:rPr lang="ko-KR" altLang="en-US" sz="1400" dirty="0" smtClean="0"/>
              <a:t>표본 추출의 문제</a:t>
            </a:r>
            <a:endParaRPr lang="en-US" altLang="ko-KR" sz="1400" dirty="0" smtClean="0"/>
          </a:p>
          <a:p>
            <a:pPr fontAlgn="base"/>
            <a:r>
              <a:rPr lang="en-US" altLang="ko-KR" sz="1400" dirty="0" smtClean="0"/>
              <a:t>    </a:t>
            </a:r>
            <a:r>
              <a:rPr lang="ko-KR" altLang="en-US" sz="1200" dirty="0" err="1" smtClean="0"/>
              <a:t>유의표집</a:t>
            </a:r>
            <a:endParaRPr lang="en-US" altLang="ko-KR" sz="1200" dirty="0" smtClean="0"/>
          </a:p>
          <a:p>
            <a:pPr fontAlgn="base"/>
            <a:endParaRPr lang="en-US" altLang="ko-KR" sz="1200" dirty="0" smtClean="0"/>
          </a:p>
          <a:p>
            <a:pPr fontAlgn="base">
              <a:buFont typeface="Wingdings" pitchFamily="2" charset="2"/>
              <a:buChar char="l"/>
            </a:pPr>
            <a:r>
              <a:rPr lang="en-US" altLang="ko-KR" sz="1400" dirty="0" smtClean="0"/>
              <a:t> </a:t>
            </a:r>
            <a:r>
              <a:rPr lang="ko-KR" altLang="en-US" sz="1400" dirty="0" smtClean="0"/>
              <a:t>자료 해석과 재해석의 문제</a:t>
            </a:r>
            <a:endParaRPr lang="en-US" altLang="ko-KR" sz="1400" dirty="0" smtClean="0"/>
          </a:p>
          <a:p>
            <a:pPr fontAlgn="base"/>
            <a:r>
              <a:rPr lang="en-US" altLang="ko-KR" sz="1400" dirty="0" smtClean="0"/>
              <a:t>   </a:t>
            </a:r>
            <a:r>
              <a:rPr lang="ko-KR" altLang="en-US" sz="1200" dirty="0" smtClean="0"/>
              <a:t>직설적 추출과 해석적 추출</a:t>
            </a:r>
            <a:endParaRPr lang="en-US" altLang="ko-KR" sz="1200" dirty="0" smtClean="0"/>
          </a:p>
          <a:p>
            <a:pPr fontAlgn="base"/>
            <a:r>
              <a:rPr lang="en-US" altLang="ko-KR" sz="1200" dirty="0" smtClean="0"/>
              <a:t>    </a:t>
            </a:r>
            <a:r>
              <a:rPr lang="ko-KR" altLang="en-US" sz="1200" dirty="0" smtClean="0"/>
              <a:t>해석학적 순환</a:t>
            </a:r>
            <a:endParaRPr lang="en-US" altLang="ko-KR" sz="1200" dirty="0" smtClean="0"/>
          </a:p>
          <a:p>
            <a:pPr fontAlgn="base"/>
            <a:endParaRPr lang="en-US" altLang="ko-KR" sz="1200" dirty="0" smtClean="0"/>
          </a:p>
          <a:p>
            <a:pPr fontAlgn="base">
              <a:buFont typeface="Wingdings" pitchFamily="2" charset="2"/>
              <a:buChar char="l"/>
            </a:pPr>
            <a:r>
              <a:rPr lang="en-US" altLang="ko-KR" sz="1400" dirty="0" smtClean="0"/>
              <a:t> </a:t>
            </a:r>
            <a:r>
              <a:rPr lang="ko-KR" altLang="en-US" sz="1400" dirty="0" smtClean="0"/>
              <a:t>연구대상 범위의 문제</a:t>
            </a:r>
            <a:endParaRPr lang="en-US" altLang="ko-KR" sz="1400" dirty="0" smtClean="0"/>
          </a:p>
          <a:p>
            <a:pPr fontAlgn="base"/>
            <a:r>
              <a:rPr lang="en-US" altLang="ko-KR" sz="1400" dirty="0" smtClean="0"/>
              <a:t>    </a:t>
            </a:r>
            <a:r>
              <a:rPr lang="ko-KR" altLang="en-US" sz="1200" dirty="0" smtClean="0"/>
              <a:t>노조간부와 활동가를 중심으로 함</a:t>
            </a:r>
            <a:endParaRPr lang="en-US" altLang="ko-KR" sz="1200" dirty="0" smtClean="0"/>
          </a:p>
          <a:p>
            <a:pPr fontAlgn="base"/>
            <a:endParaRPr lang="en-US" altLang="ko-KR" sz="1200" dirty="0" smtClean="0"/>
          </a:p>
          <a:p>
            <a:pPr fontAlgn="base">
              <a:buFont typeface="Wingdings" pitchFamily="2" charset="2"/>
              <a:buChar char="l"/>
            </a:pPr>
            <a:r>
              <a:rPr lang="en-US" altLang="ko-KR" sz="1400" dirty="0" smtClean="0"/>
              <a:t> </a:t>
            </a:r>
            <a:r>
              <a:rPr lang="ko-KR" altLang="en-US" sz="1400" dirty="0" smtClean="0"/>
              <a:t>연구가 포괄하는 시기의 문제</a:t>
            </a:r>
            <a:endParaRPr lang="en-US" altLang="ko-KR" sz="1400" dirty="0" smtClean="0"/>
          </a:p>
          <a:p>
            <a:pPr fontAlgn="base"/>
            <a:r>
              <a:rPr lang="en-US" altLang="ko-KR" sz="1400" dirty="0" smtClean="0"/>
              <a:t>    </a:t>
            </a:r>
            <a:r>
              <a:rPr lang="en-US" altLang="ko-KR" sz="1200" dirty="0" smtClean="0"/>
              <a:t>1987</a:t>
            </a:r>
            <a:r>
              <a:rPr lang="ko-KR" altLang="en-US" sz="1200" dirty="0" smtClean="0"/>
              <a:t>년 이후 노동자 </a:t>
            </a:r>
            <a:r>
              <a:rPr lang="ko-KR" altLang="en-US" sz="1200" dirty="0" err="1" smtClean="0"/>
              <a:t>대투쟁</a:t>
            </a:r>
            <a:r>
              <a:rPr lang="ko-KR" altLang="en-US" sz="1200" dirty="0" smtClean="0"/>
              <a:t> 시기와 </a:t>
            </a:r>
            <a:r>
              <a:rPr lang="en-US" altLang="ko-KR" sz="1200" dirty="0" smtClean="0"/>
              <a:t>2000</a:t>
            </a:r>
            <a:r>
              <a:rPr lang="ko-KR" altLang="en-US" sz="1200" dirty="0" smtClean="0"/>
              <a:t>년대 중반</a:t>
            </a:r>
            <a:endParaRPr lang="en-US" altLang="ko-KR" sz="1200" dirty="0" smtClean="0"/>
          </a:p>
          <a:p>
            <a:pPr fontAlgn="base"/>
            <a:r>
              <a:rPr lang="en-US" altLang="ko-KR" sz="1200" dirty="0" smtClean="0"/>
              <a:t>    </a:t>
            </a:r>
            <a:r>
              <a:rPr lang="ko-KR" altLang="en-US" sz="1200" dirty="0" smtClean="0"/>
              <a:t>두 시기 사이의 동학을 충분히 살리지 못함</a:t>
            </a:r>
            <a:endParaRPr lang="ko-KR" altLang="en-US" sz="1200" dirty="0"/>
          </a:p>
        </p:txBody>
      </p:sp>
      <p:sp>
        <p:nvSpPr>
          <p:cNvPr id="11" name="제목 1"/>
          <p:cNvSpPr txBox="1">
            <a:spLocks/>
          </p:cNvSpPr>
          <p:nvPr/>
        </p:nvSpPr>
        <p:spPr>
          <a:xfrm>
            <a:off x="0" y="0"/>
            <a:ext cx="2088232" cy="21602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rtlCol="0" anchor="ctr">
            <a:normAutofit lnSpcReduction="1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종합 및 결론</a:t>
            </a:r>
            <a:endParaRPr kumimoji="0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79512" y="1268761"/>
            <a:ext cx="8640960" cy="1872208"/>
          </a:xfrm>
        </p:spPr>
        <p:txBody>
          <a:bodyPr anchor="ctr">
            <a:normAutofit/>
          </a:bodyPr>
          <a:lstStyle/>
          <a:p>
            <a:pPr algn="ctr">
              <a:lnSpc>
                <a:spcPct val="200000"/>
              </a:lnSpc>
            </a:pPr>
            <a:r>
              <a:rPr lang="ko-KR" altLang="en-US" sz="2000" dirty="0" smtClean="0">
                <a:effectLst/>
                <a:latin typeface="나눔고딕 ExtraBold" pitchFamily="50" charset="-127"/>
                <a:ea typeface="나눔고딕 ExtraBold" pitchFamily="50" charset="-127"/>
              </a:rPr>
              <a:t>감사  합니다</a:t>
            </a:r>
            <a:endParaRPr lang="ko-KR" altLang="en-US" sz="2000" dirty="0">
              <a:effectLst/>
              <a:latin typeface="나눔고딕 ExtraBold" pitchFamily="50" charset="-127"/>
              <a:ea typeface="나눔고딕 ExtraBold" pitchFamily="50" charset="-127"/>
            </a:endParaRPr>
          </a:p>
        </p:txBody>
      </p:sp>
      <p:sp>
        <p:nvSpPr>
          <p:cNvPr id="5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460432" y="6309320"/>
            <a:ext cx="552600" cy="463749"/>
          </a:xfrm>
        </p:spPr>
        <p:txBody>
          <a:bodyPr anchor="ctr"/>
          <a:lstStyle/>
          <a:p>
            <a:pPr algn="ctr"/>
            <a:fld id="{9AD6612C-7206-4325-BB25-DD924C841FC0}" type="slidenum">
              <a:rPr lang="ko-KR" altLang="en-US" sz="1800" smtClean="0"/>
              <a:pPr algn="ctr"/>
              <a:t>41</a:t>
            </a:fld>
            <a:endParaRPr lang="ko-KR" alt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460432" y="6309320"/>
            <a:ext cx="552600" cy="463749"/>
          </a:xfrm>
        </p:spPr>
        <p:txBody>
          <a:bodyPr anchor="ctr"/>
          <a:lstStyle/>
          <a:p>
            <a:pPr algn="ctr"/>
            <a:fld id="{9AD6612C-7206-4325-BB25-DD924C841FC0}" type="slidenum">
              <a:rPr lang="ko-KR" altLang="en-US" sz="1800" smtClean="0"/>
              <a:pPr algn="ctr"/>
              <a:t>5</a:t>
            </a:fld>
            <a:endParaRPr lang="ko-KR" altLang="en-US" sz="1800" dirty="0"/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>
            <a:off x="467544" y="332656"/>
            <a:ext cx="5000660" cy="428628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 민주노조운동 내부의 정체성 경향</a:t>
            </a:r>
            <a:endParaRPr kumimoji="0" lang="ko-KR" alt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</p:txBody>
      </p:sp>
      <p:sp>
        <p:nvSpPr>
          <p:cNvPr id="7" name="제목 1"/>
          <p:cNvSpPr txBox="1">
            <a:spLocks/>
          </p:cNvSpPr>
          <p:nvPr/>
        </p:nvSpPr>
        <p:spPr>
          <a:xfrm>
            <a:off x="467544" y="1124744"/>
            <a:ext cx="8136904" cy="5472608"/>
          </a:xfrm>
          <a:prstGeom prst="rect">
            <a:avLst/>
          </a:prstGeom>
          <a:solidFill>
            <a:schemeClr val="bg2"/>
          </a:solidFill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ko-KR" alt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</p:txBody>
      </p:sp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467544" y="908720"/>
          <a:ext cx="7848871" cy="4290750"/>
        </p:xfrm>
        <a:graphic>
          <a:graphicData uri="http://schemas.openxmlformats.org/drawingml/2006/table">
            <a:tbl>
              <a:tblPr/>
              <a:tblGrid>
                <a:gridCol w="1457299"/>
                <a:gridCol w="2130524"/>
                <a:gridCol w="2130524"/>
                <a:gridCol w="2130524"/>
              </a:tblGrid>
              <a:tr h="517112">
                <a:tc gridSpan="4"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30" dirty="0">
                        <a:solidFill>
                          <a:srgbClr val="000000"/>
                        </a:solidFill>
                      </a:endParaRPr>
                    </a:p>
                  </a:txBody>
                  <a:tcPr marL="21805" marR="21805" marT="6028" marB="60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05346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21805" marR="21805" marT="6028" marB="602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저항 정체성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21805" marR="21805" marT="6028" marB="602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제도</a:t>
                      </a:r>
                      <a:r>
                        <a:rPr lang="en-US" altLang="ko-KR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(</a:t>
                      </a: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지향</a:t>
                      </a:r>
                      <a:r>
                        <a:rPr lang="en-US" altLang="ko-KR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) </a:t>
                      </a:r>
                      <a:r>
                        <a:rPr lang="ko-KR" altLang="en-US" sz="14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정체성</a:t>
                      </a:r>
                      <a:endParaRPr lang="ko-KR" altLang="en-US" sz="14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21805" marR="21805" marT="6028" marB="602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실리주의 정체성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21805" marR="21805" marT="6028" marB="602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8806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대표할 집단</a:t>
                      </a:r>
                      <a:endParaRPr lang="ko-KR" altLang="en-US" sz="14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21805" marR="21805" marT="6028" marB="602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3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미조직을 </a:t>
                      </a:r>
                      <a:r>
                        <a:rPr lang="ko-KR" altLang="en-US" sz="1400" kern="0" spc="-30" dirty="0">
                          <a:solidFill>
                            <a:srgbClr val="000000"/>
                          </a:solidFill>
                          <a:ea typeface="나눔명조"/>
                        </a:rPr>
                        <a:t>포함한 전체 노동자</a:t>
                      </a:r>
                      <a:endParaRPr lang="ko-KR" altLang="en-US" sz="14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21805" marR="21805" marT="6028" marB="602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3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주로 </a:t>
                      </a:r>
                      <a:r>
                        <a:rPr lang="ko-KR" altLang="en-US" sz="1400" kern="0" spc="-30" dirty="0">
                          <a:solidFill>
                            <a:srgbClr val="000000"/>
                          </a:solidFill>
                          <a:ea typeface="나눔명조"/>
                        </a:rPr>
                        <a:t>제도화된 조합원</a:t>
                      </a:r>
                      <a:endParaRPr lang="ko-KR" altLang="en-US" sz="14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21805" marR="21805" marT="6028" marB="602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3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해당 </a:t>
                      </a:r>
                      <a:r>
                        <a:rPr lang="ko-KR" altLang="en-US" sz="1400" kern="0" spc="-30" dirty="0">
                          <a:solidFill>
                            <a:srgbClr val="000000"/>
                          </a:solidFill>
                          <a:ea typeface="나눔명조"/>
                        </a:rPr>
                        <a:t>기업단위 노조의 조합원</a:t>
                      </a:r>
                      <a:endParaRPr lang="ko-KR" altLang="en-US" sz="14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21805" marR="21805" marT="6028" marB="602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8806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의제선정 우선 순위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21805" marR="21805" marT="6028" marB="602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3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노동자 </a:t>
                      </a:r>
                      <a:r>
                        <a:rPr lang="ko-KR" altLang="en-US" sz="1400" kern="0" spc="-30" dirty="0">
                          <a:solidFill>
                            <a:srgbClr val="000000"/>
                          </a:solidFill>
                          <a:ea typeface="나눔명조"/>
                        </a:rPr>
                        <a:t>대중의 근본적인 쟁점</a:t>
                      </a:r>
                      <a:endParaRPr lang="ko-KR" altLang="en-US" sz="14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21805" marR="21805" marT="6028" marB="602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3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제도를 </a:t>
                      </a:r>
                      <a:r>
                        <a:rPr lang="ko-KR" altLang="en-US" sz="1400" kern="0" spc="-30" dirty="0">
                          <a:solidFill>
                            <a:srgbClr val="000000"/>
                          </a:solidFill>
                          <a:ea typeface="나눔명조"/>
                        </a:rPr>
                        <a:t>통해서 해결할 수 있는 의제 </a:t>
                      </a:r>
                      <a:endParaRPr lang="ko-KR" altLang="en-US" sz="14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21805" marR="21805" marT="6028" marB="602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3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기업단위 </a:t>
                      </a:r>
                      <a:r>
                        <a:rPr lang="ko-KR" altLang="en-US" sz="1400" kern="0" spc="-30" dirty="0">
                          <a:solidFill>
                            <a:srgbClr val="000000"/>
                          </a:solidFill>
                          <a:ea typeface="나눔명조"/>
                        </a:rPr>
                        <a:t>노조원의 이해관계</a:t>
                      </a:r>
                      <a:endParaRPr lang="ko-KR" altLang="en-US" sz="14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21805" marR="21805" marT="6028" marB="602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3930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대중과 노조관계 설정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21805" marR="21805" marT="6028" marB="602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3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저항적 </a:t>
                      </a:r>
                      <a:r>
                        <a:rPr lang="ko-KR" altLang="en-US" sz="1400" kern="0" spc="-30" dirty="0">
                          <a:solidFill>
                            <a:srgbClr val="000000"/>
                          </a:solidFill>
                          <a:ea typeface="나눔명조"/>
                        </a:rPr>
                        <a:t>투쟁으로 대중의 지지 획득</a:t>
                      </a:r>
                      <a:endParaRPr lang="ko-KR" altLang="en-US" sz="14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21805" marR="21805" marT="6028" marB="602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6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조합원이나 </a:t>
                      </a:r>
                      <a:r>
                        <a:rPr lang="ko-KR" altLang="en-US" sz="1400" kern="0" spc="-60" dirty="0">
                          <a:solidFill>
                            <a:srgbClr val="000000"/>
                          </a:solidFill>
                          <a:ea typeface="나눔명조"/>
                        </a:rPr>
                        <a:t>노동대중의 현실적 조건과 조응하는 사업방식으로 대중의 동의와 참여 확보</a:t>
                      </a:r>
                      <a:endParaRPr lang="ko-KR" altLang="en-US" sz="14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21805" marR="21805" marT="6028" marB="602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3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조합원의 </a:t>
                      </a:r>
                      <a:r>
                        <a:rPr lang="ko-KR" altLang="en-US" sz="1400" kern="0" spc="-30" dirty="0">
                          <a:solidFill>
                            <a:srgbClr val="000000"/>
                          </a:solidFill>
                          <a:ea typeface="나눔명조"/>
                        </a:rPr>
                        <a:t>구체적이고 경제적인 이익을 통해서 조합원 대중의 지지 확보</a:t>
                      </a:r>
                      <a:endParaRPr lang="ko-KR" altLang="en-US" sz="14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21805" marR="21805" marT="6028" marB="602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5297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460432" y="6309320"/>
            <a:ext cx="552600" cy="463749"/>
          </a:xfrm>
        </p:spPr>
        <p:txBody>
          <a:bodyPr anchor="ctr"/>
          <a:lstStyle/>
          <a:p>
            <a:pPr algn="ctr"/>
            <a:fld id="{9AD6612C-7206-4325-BB25-DD924C841FC0}" type="slidenum">
              <a:rPr lang="ko-KR" altLang="en-US" sz="1800" smtClean="0"/>
              <a:pPr algn="ctr"/>
              <a:t>6</a:t>
            </a:fld>
            <a:endParaRPr lang="ko-KR" altLang="en-US" sz="1800" dirty="0"/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>
            <a:off x="539552" y="476672"/>
            <a:ext cx="5000660" cy="428628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 이론과 분석틀</a:t>
            </a:r>
            <a:endParaRPr kumimoji="0" lang="ko-KR" alt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9" name="제목 1"/>
          <p:cNvSpPr txBox="1">
            <a:spLocks/>
          </p:cNvSpPr>
          <p:nvPr/>
        </p:nvSpPr>
        <p:spPr>
          <a:xfrm>
            <a:off x="395536" y="1052736"/>
            <a:ext cx="8136904" cy="5616624"/>
          </a:xfrm>
          <a:prstGeom prst="rect">
            <a:avLst/>
          </a:prstGeom>
          <a:solidFill>
            <a:schemeClr val="bg2"/>
          </a:solidFill>
        </p:spPr>
        <p:txBody>
          <a:bodyPr vert="horz" rtlCol="0" anchor="ctr">
            <a:normAutofit fontScale="92500" lnSpcReduction="2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l"/>
              <a:tabLst/>
              <a:defRPr/>
            </a:pPr>
            <a:r>
              <a:rPr kumimoji="0" lang="ko-KR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 정체성의 변동</a:t>
            </a:r>
            <a:endParaRPr kumimoji="0" lang="en-US" altLang="ko-KR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lang="en-US" altLang="ko-KR" sz="1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명조"/>
              <a:ea typeface="맑은 고딕" pitchFamily="50" charset="-127"/>
              <a:cs typeface="+mj-cs"/>
            </a:endParaRPr>
          </a:p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en-US" altLang="ko-KR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명조"/>
                <a:ea typeface="맑은 고딕" pitchFamily="50" charset="-127"/>
                <a:cs typeface="+mj-cs"/>
              </a:rPr>
              <a:t> </a:t>
            </a:r>
            <a:r>
              <a:rPr lang="ko-KR" alt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+mj-cs"/>
              </a:rPr>
              <a:t>단기적으로 정체성은 안정적</a:t>
            </a:r>
            <a:endParaRPr lang="en-US" altLang="ko-KR" sz="1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+mj-cs"/>
            </a:endParaRPr>
          </a:p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altLang="ko-KR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+mj-cs"/>
              </a:rPr>
              <a:t>   </a:t>
            </a:r>
            <a:r>
              <a:rPr lang="ko-KR" altLang="en-US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+mj-cs"/>
              </a:rPr>
              <a:t>정체성이 타인에 의해서 인지되는 지각과 불일치할 경우 행위를 바꾸려 함</a:t>
            </a:r>
            <a:endParaRPr lang="en-US" altLang="ko-KR" sz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+mj-cs"/>
            </a:endParaRPr>
          </a:p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altLang="ko-KR" sz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+mj-cs"/>
            </a:endParaRPr>
          </a:p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en-US" altLang="ko-KR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+mj-cs"/>
              </a:rPr>
              <a:t> </a:t>
            </a:r>
            <a:r>
              <a:rPr lang="ko-KR" alt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+mj-cs"/>
              </a:rPr>
              <a:t>외부 상황의 변화는 정체성을 변화시킬 수 있음</a:t>
            </a:r>
            <a:endParaRPr lang="en-US" altLang="ko-KR" sz="1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+mj-cs"/>
            </a:endParaRPr>
          </a:p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altLang="ko-KR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+mj-cs"/>
              </a:rPr>
              <a:t>   </a:t>
            </a:r>
            <a:r>
              <a:rPr lang="ko-KR" altLang="en-US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+mj-cs"/>
              </a:rPr>
              <a:t>새로운 상황에서 요구되는 의미지각과 기존의 정체성을 일치시키기 어려울 경우</a:t>
            </a:r>
            <a:r>
              <a:rPr lang="en-US" altLang="ko-KR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+mj-cs"/>
              </a:rPr>
              <a:t> </a:t>
            </a:r>
          </a:p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altLang="ko-KR" sz="1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+mj-cs"/>
            </a:endParaRPr>
          </a:p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en-US" altLang="ko-KR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+mj-cs"/>
              </a:rPr>
              <a:t> </a:t>
            </a:r>
            <a:r>
              <a:rPr lang="ko-KR" alt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+mj-cs"/>
              </a:rPr>
              <a:t>복수의 정체성으로 정체성 갈등이 나타날 경</a:t>
            </a:r>
            <a:r>
              <a:rPr lang="ko-KR" alt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명조"/>
                <a:ea typeface="맑은 고딕" pitchFamily="50" charset="-127"/>
                <a:cs typeface="+mj-cs"/>
              </a:rPr>
              <a:t>우 정체성 변동 가능</a:t>
            </a:r>
            <a:endParaRPr lang="en-US" altLang="ko-KR" sz="1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명조"/>
              <a:ea typeface="맑은 고딕" pitchFamily="50" charset="-127"/>
              <a:cs typeface="+mj-cs"/>
            </a:endParaRPr>
          </a:p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l"/>
              <a:tabLst/>
              <a:defRPr/>
            </a:pPr>
            <a:endParaRPr lang="en-US" altLang="ko-KR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명조"/>
              <a:ea typeface="맑은 고딕" pitchFamily="50" charset="-127"/>
              <a:cs typeface="+mj-cs"/>
            </a:endParaRPr>
          </a:p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l"/>
              <a:tabLst/>
              <a:defRPr/>
            </a:pPr>
            <a:r>
              <a:rPr kumimoji="0" lang="ko-KR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 사회정체적 관점</a:t>
            </a:r>
            <a:endParaRPr kumimoji="0" lang="en-US" altLang="ko-KR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l"/>
              <a:tabLst/>
              <a:defRPr/>
            </a:pPr>
            <a:endParaRPr kumimoji="0" lang="en-US" altLang="ko-KR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  <a:p>
            <a:pPr>
              <a:spcBef>
                <a:spcPct val="0"/>
              </a:spcBef>
              <a:buFont typeface="Wingdings" pitchFamily="2" charset="2"/>
              <a:buChar char="Ø"/>
              <a:defRPr/>
            </a:pPr>
            <a:r>
              <a:rPr kumimoji="0" lang="en-US" altLang="ko-KR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 </a:t>
            </a:r>
            <a:r>
              <a:rPr lang="ko-KR" altLang="en-US" sz="1500" dirty="0" err="1" smtClean="0"/>
              <a:t>접근성</a:t>
            </a:r>
            <a:r>
              <a:rPr lang="en-US" altLang="ko-KR" sz="1500" dirty="0" smtClean="0"/>
              <a:t>(accessibility)</a:t>
            </a:r>
            <a:r>
              <a:rPr lang="ko-KR" altLang="en-US" sz="1500" dirty="0" smtClean="0"/>
              <a:t>과 적합성</a:t>
            </a:r>
            <a:r>
              <a:rPr lang="en-US" altLang="ko-KR" sz="1500" dirty="0" smtClean="0"/>
              <a:t>(fit)</a:t>
            </a:r>
            <a:r>
              <a:rPr lang="ko-KR" altLang="en-US" sz="1500" dirty="0" smtClean="0"/>
              <a:t>을 기준으로 자기범주화 설명</a:t>
            </a:r>
            <a:endParaRPr lang="en-US" altLang="ko-KR" sz="1500" dirty="0" smtClean="0"/>
          </a:p>
          <a:p>
            <a:pPr>
              <a:spcBef>
                <a:spcPct val="0"/>
              </a:spcBef>
              <a:defRPr/>
            </a:pPr>
            <a:endParaRPr lang="en-US" altLang="ko-KR" sz="1500" dirty="0" smtClean="0"/>
          </a:p>
          <a:p>
            <a:pPr>
              <a:spcBef>
                <a:spcPct val="0"/>
              </a:spcBef>
              <a:defRPr/>
            </a:pPr>
            <a:r>
              <a:rPr lang="en-US" altLang="ko-KR" sz="1300" dirty="0" smtClean="0"/>
              <a:t>    </a:t>
            </a:r>
            <a:r>
              <a:rPr lang="ko-KR" altLang="en-US" sz="1300" dirty="0" smtClean="0"/>
              <a:t>적합성이란 범주가 사회적 사실을 반영하고 있다고 인식하는 정도를 말하는데</a:t>
            </a:r>
            <a:r>
              <a:rPr lang="en-US" altLang="ko-KR" sz="1300" dirty="0" smtClean="0"/>
              <a:t>, </a:t>
            </a:r>
            <a:r>
              <a:rPr lang="ko-KR" altLang="en-US" sz="1300" dirty="0" smtClean="0"/>
              <a:t>집단간의 차별성이 최대가 되고 집단 내의 차이가 최소화될 때 카테고리가 극대화 됨</a:t>
            </a:r>
            <a:endParaRPr lang="en-US" altLang="ko-KR" sz="1300" dirty="0" smtClean="0"/>
          </a:p>
          <a:p>
            <a:pPr>
              <a:spcBef>
                <a:spcPct val="0"/>
              </a:spcBef>
              <a:defRPr/>
            </a:pPr>
            <a:r>
              <a:rPr lang="en-US" altLang="ko-KR" sz="1300" dirty="0" smtClean="0"/>
              <a:t>    </a:t>
            </a:r>
            <a:r>
              <a:rPr lang="ko-KR" altLang="en-US" sz="1300" dirty="0" smtClean="0"/>
              <a:t>접근가능성은 모든 사회적 관계에서 중요한 요소</a:t>
            </a:r>
          </a:p>
          <a:p>
            <a:pPr>
              <a:spcBef>
                <a:spcPct val="0"/>
              </a:spcBef>
              <a:defRPr/>
            </a:pPr>
            <a:endParaRPr lang="en-US" altLang="ko-KR" sz="1400" dirty="0" smtClean="0"/>
          </a:p>
          <a:p>
            <a:pPr>
              <a:spcBef>
                <a:spcPct val="0"/>
              </a:spcBef>
              <a:buFont typeface="Wingdings" pitchFamily="2" charset="2"/>
              <a:buChar char="Ø"/>
              <a:defRPr/>
            </a:pPr>
            <a:endParaRPr lang="en-US" altLang="ko-KR" sz="1400" dirty="0" smtClean="0"/>
          </a:p>
          <a:p>
            <a:pPr>
              <a:spcBef>
                <a:spcPct val="0"/>
              </a:spcBef>
              <a:buFont typeface="Wingdings" pitchFamily="2" charset="2"/>
              <a:buChar char="Ø"/>
              <a:defRPr/>
            </a:pPr>
            <a:r>
              <a:rPr lang="ko-KR" altLang="en-US" sz="1500" dirty="0" smtClean="0"/>
              <a:t>자기고양</a:t>
            </a:r>
            <a:r>
              <a:rPr lang="en-US" altLang="ko-KR" sz="1500" dirty="0" smtClean="0"/>
              <a:t>(self-enhancement)</a:t>
            </a:r>
            <a:r>
              <a:rPr lang="ko-KR" altLang="en-US" sz="1500" dirty="0" smtClean="0"/>
              <a:t>과 내집단</a:t>
            </a:r>
            <a:r>
              <a:rPr lang="en-US" altLang="ko-KR" sz="1500" dirty="0" smtClean="0"/>
              <a:t>(in-group)</a:t>
            </a:r>
            <a:r>
              <a:rPr lang="ko-KR" altLang="en-US" sz="1500" dirty="0" smtClean="0"/>
              <a:t> 편애</a:t>
            </a:r>
            <a:endParaRPr lang="en-US" altLang="ko-KR" sz="1500" dirty="0" smtClean="0"/>
          </a:p>
          <a:p>
            <a:pPr>
              <a:spcBef>
                <a:spcPct val="0"/>
              </a:spcBef>
              <a:defRPr/>
            </a:pPr>
            <a:r>
              <a:rPr lang="en-US" altLang="ko-KR" sz="1400" dirty="0" smtClean="0"/>
              <a:t>  </a:t>
            </a:r>
          </a:p>
          <a:p>
            <a:pPr>
              <a:spcBef>
                <a:spcPct val="0"/>
              </a:spcBef>
              <a:defRPr/>
            </a:pPr>
            <a:r>
              <a:rPr lang="ko-KR" altLang="en-US" sz="1200" dirty="0" smtClean="0"/>
              <a:t>   </a:t>
            </a:r>
            <a:r>
              <a:rPr lang="ko-KR" altLang="en-US" sz="1400" dirty="0" smtClean="0"/>
              <a:t>외 그룹과 비교하면서 내 그룹을 편애하는 방식으로 자기고양을 하고 그들 자신을 긍정적으로 바라보게 됨</a:t>
            </a:r>
          </a:p>
          <a:p>
            <a:pPr>
              <a:spcBef>
                <a:spcPct val="0"/>
              </a:spcBef>
              <a:defRPr/>
            </a:pPr>
            <a:endParaRPr lang="ko-KR" altLang="en-US" sz="1400" dirty="0" smtClean="0"/>
          </a:p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en-US" altLang="ko-KR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  <a:p>
            <a:pPr>
              <a:spcBef>
                <a:spcPct val="0"/>
              </a:spcBef>
              <a:buFont typeface="Wingdings" pitchFamily="2" charset="2"/>
              <a:buChar char="Ø"/>
              <a:defRPr/>
            </a:pPr>
            <a:r>
              <a:rPr kumimoji="0" lang="en-US" altLang="ko-KR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 </a:t>
            </a:r>
            <a:r>
              <a:rPr lang="ko-KR" altLang="en-US" sz="1400" dirty="0" smtClean="0"/>
              <a:t>집단의 정체성은 집단의 구성원이 된다는 것이 무엇인지를 말하고 있을 뿐만 아니라 어떤 맥락에서의 적절한 태도나 감성과 행위가 무엇인지를 말해준다</a:t>
            </a:r>
            <a:r>
              <a:rPr lang="en-US" altLang="ko-KR" sz="1400" dirty="0" smtClean="0"/>
              <a:t>(</a:t>
            </a:r>
            <a:r>
              <a:rPr lang="en-US" altLang="ko-KR" sz="1400" dirty="0" err="1" smtClean="0"/>
              <a:t>Hornsey</a:t>
            </a:r>
            <a:r>
              <a:rPr lang="en-US" altLang="ko-KR" sz="1400" dirty="0" smtClean="0"/>
              <a:t>, 2008)</a:t>
            </a:r>
            <a:endParaRPr lang="ko-KR" altLang="en-US" sz="1400" dirty="0" smtClean="0"/>
          </a:p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en-US" altLang="ko-KR" sz="15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altLang="ko-KR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명조"/>
              <a:ea typeface="맑은 고딕" pitchFamily="50" charset="-127"/>
              <a:cs typeface="+mj-cs"/>
            </a:endParaRPr>
          </a:p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l"/>
              <a:tabLst/>
              <a:defRPr/>
            </a:pPr>
            <a:r>
              <a:rPr kumimoji="0" lang="ko-KR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사회적 맥락</a:t>
            </a:r>
            <a:endParaRPr kumimoji="0" lang="en-US" altLang="ko-KR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altLang="ko-KR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명조"/>
              <a:ea typeface="맑은 고딕" pitchFamily="50" charset="-127"/>
              <a:cs typeface="+mj-cs"/>
            </a:endParaRPr>
          </a:p>
          <a:p>
            <a:pPr>
              <a:spcBef>
                <a:spcPct val="0"/>
              </a:spcBef>
              <a:defRPr/>
            </a:pPr>
            <a:r>
              <a:rPr kumimoji="0" lang="en-US" altLang="ko-KR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 </a:t>
            </a:r>
            <a:r>
              <a:rPr lang="ko-KR" altLang="en-US" sz="1400" dirty="0" smtClean="0"/>
              <a:t>특정한 사회네트워크나 집단에 참여할 개연성은 그 집단이 관계를 맺고 있는 더 큰 사회구조로부터 영향을 받음</a:t>
            </a:r>
            <a:endParaRPr lang="en-US" altLang="ko-KR" sz="1400" dirty="0" smtClean="0"/>
          </a:p>
          <a:p>
            <a:pPr>
              <a:spcBef>
                <a:spcPct val="0"/>
              </a:spcBef>
              <a:defRPr/>
            </a:pPr>
            <a:r>
              <a:rPr kumimoji="0" lang="en-US" altLang="ko-K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 </a:t>
            </a:r>
            <a:r>
              <a:rPr lang="ko-KR" altLang="en-US" sz="1400" dirty="0" smtClean="0"/>
              <a:t>정체성은 개인이 속한 집단에 의해서 형성되면서 동시에 맥락적인 상황에 의해서 영향을 받음</a:t>
            </a:r>
            <a:r>
              <a:rPr kumimoji="0" lang="en-US" altLang="ko-K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 </a:t>
            </a:r>
            <a:endParaRPr kumimoji="0" lang="ko-KR" alt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0" y="0"/>
            <a:ext cx="2088232" cy="21602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rtlCol="0" anchor="ctr">
            <a:normAutofit lnSpcReduction="1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문제의식 및 연구 </a:t>
            </a:r>
            <a:r>
              <a:rPr kumimoji="0" lang="ko-KR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방법</a:t>
            </a:r>
            <a:endParaRPr kumimoji="0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460432" y="6309320"/>
            <a:ext cx="552600" cy="463749"/>
          </a:xfrm>
        </p:spPr>
        <p:txBody>
          <a:bodyPr anchor="ctr"/>
          <a:lstStyle/>
          <a:p>
            <a:pPr algn="ctr"/>
            <a:fld id="{9AD6612C-7206-4325-BB25-DD924C841FC0}" type="slidenum">
              <a:rPr lang="ko-KR" altLang="en-US" sz="1800" smtClean="0"/>
              <a:pPr algn="ctr"/>
              <a:t>7</a:t>
            </a:fld>
            <a:endParaRPr lang="ko-KR" altLang="en-US" sz="1800" dirty="0"/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>
            <a:off x="428596" y="571480"/>
            <a:ext cx="5000660" cy="428628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 분석 대상과 분석 내용</a:t>
            </a:r>
            <a:endParaRPr kumimoji="0" lang="ko-KR" alt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9" name="제목 1"/>
          <p:cNvSpPr txBox="1">
            <a:spLocks/>
          </p:cNvSpPr>
          <p:nvPr/>
        </p:nvSpPr>
        <p:spPr>
          <a:xfrm>
            <a:off x="467544" y="1268760"/>
            <a:ext cx="8136904" cy="5184576"/>
          </a:xfrm>
          <a:prstGeom prst="rect">
            <a:avLst/>
          </a:prstGeom>
          <a:solidFill>
            <a:schemeClr val="bg2"/>
          </a:solidFill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 </a:t>
            </a:r>
            <a:endParaRPr kumimoji="0" lang="ko-KR" alt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0" y="0"/>
            <a:ext cx="2088232" cy="21602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rtlCol="0" anchor="ctr">
            <a:normAutofit lnSpcReduction="1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문제의식 및 연구 </a:t>
            </a:r>
            <a:r>
              <a:rPr kumimoji="0" lang="ko-KR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방법</a:t>
            </a:r>
            <a:endParaRPr kumimoji="0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</p:txBody>
      </p:sp>
      <p:graphicFrame>
        <p:nvGraphicFramePr>
          <p:cNvPr id="11" name="표 10"/>
          <p:cNvGraphicFramePr>
            <a:graphicFrameLocks noGrp="1"/>
          </p:cNvGraphicFramePr>
          <p:nvPr/>
        </p:nvGraphicFramePr>
        <p:xfrm>
          <a:off x="395536" y="836712"/>
          <a:ext cx="7992887" cy="5804236"/>
        </p:xfrm>
        <a:graphic>
          <a:graphicData uri="http://schemas.openxmlformats.org/drawingml/2006/table">
            <a:tbl>
              <a:tblPr/>
              <a:tblGrid>
                <a:gridCol w="1656184"/>
                <a:gridCol w="2304256"/>
                <a:gridCol w="4032447"/>
              </a:tblGrid>
              <a:tr h="248610">
                <a:tc gridSpan="3"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300" kern="0" spc="-30" dirty="0">
                        <a:solidFill>
                          <a:srgbClr val="000000"/>
                        </a:solidFill>
                      </a:endParaRPr>
                    </a:p>
                  </a:txBody>
                  <a:tcPr marL="10483" marR="10483" marT="2898" marB="28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46444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kern="0" spc="-50">
                          <a:solidFill>
                            <a:srgbClr val="000000"/>
                          </a:solidFill>
                          <a:ea typeface="나눔명조"/>
                        </a:rPr>
                        <a:t>분석 층위</a:t>
                      </a:r>
                      <a:endParaRPr lang="ko-KR" altLang="en-US" sz="13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0483" marR="10483" marT="2898" marB="289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kern="0" spc="-50">
                          <a:solidFill>
                            <a:srgbClr val="000000"/>
                          </a:solidFill>
                          <a:ea typeface="나눔명조"/>
                        </a:rPr>
                        <a:t>분석 대상</a:t>
                      </a:r>
                      <a:endParaRPr lang="ko-KR" altLang="en-US" sz="13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0483" marR="10483" marT="2898" marB="289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kern="0" spc="-50">
                          <a:solidFill>
                            <a:srgbClr val="000000"/>
                          </a:solidFill>
                          <a:ea typeface="나눔명조"/>
                        </a:rPr>
                        <a:t>구체적인 분석 내용</a:t>
                      </a:r>
                      <a:endParaRPr lang="ko-KR" altLang="en-US" sz="13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0483" marR="10483" marT="2898" marB="289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2656">
                <a:tc rowSpan="3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kern="0" spc="-50">
                          <a:solidFill>
                            <a:srgbClr val="000000"/>
                          </a:solidFill>
                          <a:ea typeface="나눔명조"/>
                        </a:rPr>
                        <a:t>맥락과 환경 변화</a:t>
                      </a:r>
                      <a:endParaRPr lang="ko-KR" altLang="en-US" sz="13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0483" marR="10483" marT="2898" marB="289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kern="0" spc="-50">
                          <a:solidFill>
                            <a:srgbClr val="000000"/>
                          </a:solidFill>
                          <a:ea typeface="나눔명조"/>
                        </a:rPr>
                        <a:t>정치사회적 맥락</a:t>
                      </a:r>
                      <a:endParaRPr lang="ko-KR" altLang="en-US" sz="13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0483" marR="10483" marT="2898" marB="289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▵정치 </a:t>
                      </a:r>
                      <a:r>
                        <a:rPr lang="ko-KR" altLang="en-US" sz="13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구조</a:t>
                      </a:r>
                      <a:r>
                        <a:rPr lang="en-US" altLang="ko-KR" sz="13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,    </a:t>
                      </a:r>
                      <a:r>
                        <a:rPr lang="ko-KR" altLang="en-US" sz="13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▵</a:t>
                      </a:r>
                      <a:r>
                        <a:rPr lang="ko-KR" altLang="en-US" sz="13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경제 구조</a:t>
                      </a:r>
                      <a:endParaRPr lang="ko-KR" altLang="en-US" sz="1300" kern="0" spc="-50" dirty="0">
                        <a:solidFill>
                          <a:srgbClr val="000000"/>
                        </a:solidFill>
                      </a:endParaRPr>
                    </a:p>
                    <a:p>
                      <a:pPr marL="0" marR="0" indent="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▵사회구조와 생활세계</a:t>
                      </a:r>
                      <a:endParaRPr lang="ko-KR" altLang="en-US" sz="13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10483" marR="10483" marT="2898" marB="289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703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kern="0" spc="-50">
                          <a:solidFill>
                            <a:srgbClr val="000000"/>
                          </a:solidFill>
                          <a:ea typeface="나눔명조"/>
                        </a:rPr>
                        <a:t>노동시장의 맥락</a:t>
                      </a:r>
                      <a:endParaRPr lang="ko-KR" altLang="en-US" sz="13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0483" marR="10483" marT="2898" marB="289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▵노동시장 </a:t>
                      </a:r>
                      <a:r>
                        <a:rPr lang="ko-KR" altLang="en-US" sz="13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구조</a:t>
                      </a:r>
                      <a:r>
                        <a:rPr lang="en-US" altLang="ko-KR" sz="13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,   </a:t>
                      </a:r>
                      <a:r>
                        <a:rPr lang="ko-KR" altLang="en-US" sz="13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▵</a:t>
                      </a:r>
                      <a:r>
                        <a:rPr lang="ko-KR" altLang="en-US" sz="13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노조운동의 대응</a:t>
                      </a:r>
                      <a:endParaRPr lang="ko-KR" altLang="en-US" sz="13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10483" marR="10483" marT="2898" marB="289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41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kern="0" spc="-50">
                          <a:solidFill>
                            <a:srgbClr val="000000"/>
                          </a:solidFill>
                          <a:ea typeface="나눔명조"/>
                        </a:rPr>
                        <a:t>노조운동 사회의 맥락</a:t>
                      </a:r>
                      <a:endParaRPr lang="ko-KR" altLang="en-US" sz="13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0483" marR="10483" marT="2898" marB="289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kern="0" spc="-50">
                          <a:solidFill>
                            <a:srgbClr val="000000"/>
                          </a:solidFill>
                          <a:ea typeface="나눔명조"/>
                        </a:rPr>
                        <a:t>▵노조운동의 제도화와 저항</a:t>
                      </a:r>
                      <a:endParaRPr lang="ko-KR" altLang="en-US" sz="13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0483" marR="10483" marT="2898" marB="289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7036">
                <a:tc rowSpan="3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kern="0" spc="-50">
                          <a:solidFill>
                            <a:srgbClr val="000000"/>
                          </a:solidFill>
                          <a:ea typeface="나눔명조"/>
                        </a:rPr>
                        <a:t>집단과 범주</a:t>
                      </a:r>
                      <a:endParaRPr lang="ko-KR" altLang="en-US" sz="13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0483" marR="10483" marT="2898" marB="289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kern="0" spc="-50">
                          <a:solidFill>
                            <a:srgbClr val="000000"/>
                          </a:solidFill>
                          <a:ea typeface="나눔명조"/>
                        </a:rPr>
                        <a:t>접근성과 적합성</a:t>
                      </a:r>
                      <a:endParaRPr lang="ko-KR" altLang="en-US" sz="13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0483" marR="10483" marT="2898" marB="289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kern="0" spc="-50">
                          <a:solidFill>
                            <a:srgbClr val="000000"/>
                          </a:solidFill>
                          <a:ea typeface="나눔명조"/>
                        </a:rPr>
                        <a:t>▵관계</a:t>
                      </a:r>
                      <a:r>
                        <a:rPr lang="en-US" altLang="ko-KR" sz="1300" kern="0" spc="-50">
                          <a:solidFill>
                            <a:srgbClr val="000000"/>
                          </a:solidFill>
                          <a:latin typeface="나눔명조"/>
                        </a:rPr>
                        <a:t>, </a:t>
                      </a:r>
                      <a:r>
                        <a:rPr lang="ko-KR" altLang="en-US" sz="1300" kern="0" spc="-50">
                          <a:solidFill>
                            <a:srgbClr val="000000"/>
                          </a:solidFill>
                          <a:ea typeface="나눔명조"/>
                        </a:rPr>
                        <a:t>정서</a:t>
                      </a:r>
                      <a:endParaRPr lang="ko-KR" altLang="en-US" sz="1300" kern="0" spc="-50">
                        <a:solidFill>
                          <a:srgbClr val="000000"/>
                        </a:solidFill>
                      </a:endParaRPr>
                    </a:p>
                    <a:p>
                      <a:pPr marL="0" marR="0" indent="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kern="0" spc="-50">
                          <a:solidFill>
                            <a:srgbClr val="000000"/>
                          </a:solidFill>
                          <a:ea typeface="나눔명조"/>
                        </a:rPr>
                        <a:t>▵맥락과 범주에 대한 인지 적합성</a:t>
                      </a:r>
                      <a:endParaRPr lang="ko-KR" altLang="en-US" sz="13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0483" marR="10483" marT="2898" marB="289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703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kern="0" spc="-50">
                          <a:solidFill>
                            <a:srgbClr val="000000"/>
                          </a:solidFill>
                          <a:ea typeface="나눔명조"/>
                        </a:rPr>
                        <a:t>내집단과 외집단</a:t>
                      </a:r>
                      <a:endParaRPr lang="ko-KR" altLang="en-US" sz="13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0483" marR="10483" marT="2898" marB="289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kern="0" spc="-50">
                          <a:solidFill>
                            <a:srgbClr val="000000"/>
                          </a:solidFill>
                          <a:ea typeface="나눔명조"/>
                        </a:rPr>
                        <a:t>▵내집단 편애와 자기고양</a:t>
                      </a:r>
                      <a:endParaRPr lang="ko-KR" altLang="en-US" sz="1300" kern="0" spc="-50">
                        <a:solidFill>
                          <a:srgbClr val="000000"/>
                        </a:solidFill>
                      </a:endParaRPr>
                    </a:p>
                    <a:p>
                      <a:pPr marL="0" marR="0" indent="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kern="0" spc="-50">
                          <a:solidFill>
                            <a:srgbClr val="000000"/>
                          </a:solidFill>
                          <a:ea typeface="나눔명조"/>
                        </a:rPr>
                        <a:t>▵외집단에 대한 차별적 인식</a:t>
                      </a:r>
                      <a:endParaRPr lang="ko-KR" altLang="en-US" sz="13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0483" marR="10483" marT="2898" marB="289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703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kern="0" spc="-50">
                          <a:solidFill>
                            <a:srgbClr val="000000"/>
                          </a:solidFill>
                          <a:ea typeface="나눔명조"/>
                        </a:rPr>
                        <a:t>집단에의 전형화</a:t>
                      </a:r>
                      <a:endParaRPr lang="ko-KR" altLang="en-US" sz="13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0483" marR="10483" marT="2898" marB="289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▵전형적인 </a:t>
                      </a:r>
                      <a:r>
                        <a:rPr lang="ko-KR" altLang="en-US" sz="13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인식</a:t>
                      </a:r>
                      <a:endParaRPr lang="en-US" altLang="ko-KR" sz="1300" kern="0" spc="-50" dirty="0" smtClean="0">
                        <a:solidFill>
                          <a:srgbClr val="000000"/>
                        </a:solidFill>
                        <a:ea typeface="나눔명조"/>
                      </a:endParaRPr>
                    </a:p>
                    <a:p>
                      <a:pPr marL="0" marR="0" indent="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3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 </a:t>
                      </a:r>
                      <a:r>
                        <a:rPr lang="ko-KR" altLang="en-US" sz="13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전형적인 </a:t>
                      </a:r>
                      <a:r>
                        <a:rPr lang="ko-KR" altLang="en-US" sz="13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행위</a:t>
                      </a:r>
                      <a:endParaRPr lang="ko-KR" altLang="en-US" sz="13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10483" marR="10483" marT="2898" marB="289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2656">
                <a:tc rowSpan="3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kern="0" spc="-100">
                          <a:solidFill>
                            <a:srgbClr val="000000"/>
                          </a:solidFill>
                          <a:ea typeface="나눔명조"/>
                        </a:rPr>
                        <a:t>정체성 조절 과정</a:t>
                      </a:r>
                      <a:endParaRPr lang="ko-KR" altLang="en-US" sz="1300" kern="0" spc="-50">
                        <a:solidFill>
                          <a:srgbClr val="000000"/>
                        </a:solidFill>
                      </a:endParaRPr>
                    </a:p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300" kern="0" spc="-160">
                          <a:solidFill>
                            <a:srgbClr val="000000"/>
                          </a:solidFill>
                          <a:latin typeface="나눔명조"/>
                        </a:rPr>
                        <a:t>(</a:t>
                      </a:r>
                      <a:r>
                        <a:rPr lang="ko-KR" altLang="en-US" sz="1300" kern="0" spc="-160">
                          <a:solidFill>
                            <a:srgbClr val="000000"/>
                          </a:solidFill>
                          <a:ea typeface="나눔명조"/>
                        </a:rPr>
                        <a:t>정체성 정치</a:t>
                      </a:r>
                      <a:r>
                        <a:rPr lang="en-US" altLang="ko-KR" sz="1300" kern="0" spc="-160">
                          <a:solidFill>
                            <a:srgbClr val="000000"/>
                          </a:solidFill>
                          <a:latin typeface="나눔명조"/>
                        </a:rPr>
                        <a:t>)</a:t>
                      </a:r>
                      <a:endParaRPr lang="ko-KR" altLang="en-US" sz="13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0483" marR="10483" marT="2898" marB="289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kern="0" spc="-50">
                          <a:solidFill>
                            <a:srgbClr val="000000"/>
                          </a:solidFill>
                          <a:ea typeface="나눔명조"/>
                        </a:rPr>
                        <a:t>정체성 표준과 의미지각</a:t>
                      </a:r>
                      <a:endParaRPr lang="ko-KR" altLang="en-US" sz="13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0483" marR="10483" marT="2898" marB="289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▵정체성 </a:t>
                      </a:r>
                      <a:r>
                        <a:rPr lang="ko-KR" altLang="en-US" sz="13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표준</a:t>
                      </a:r>
                      <a:endParaRPr lang="en-US" altLang="ko-KR" sz="1300" kern="0" spc="-50" dirty="0" smtClean="0">
                        <a:solidFill>
                          <a:srgbClr val="000000"/>
                        </a:solidFill>
                        <a:ea typeface="나눔명조"/>
                      </a:endParaRPr>
                    </a:p>
                    <a:p>
                      <a:pPr marL="0" marR="0" indent="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▵</a:t>
                      </a:r>
                      <a:r>
                        <a:rPr lang="ko-KR" altLang="en-US" sz="13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의미지각</a:t>
                      </a:r>
                      <a:endParaRPr lang="ko-KR" altLang="en-US" sz="1300" kern="0" spc="-50" dirty="0">
                        <a:solidFill>
                          <a:srgbClr val="000000"/>
                        </a:solidFill>
                      </a:endParaRPr>
                    </a:p>
                    <a:p>
                      <a:pPr marL="0" marR="0" indent="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▵의미지각과 정체성 표준의 관계</a:t>
                      </a:r>
                      <a:endParaRPr lang="ko-KR" altLang="en-US" sz="13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10483" marR="10483" marT="2898" marB="289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703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kern="0" spc="-50">
                          <a:solidFill>
                            <a:srgbClr val="000000"/>
                          </a:solidFill>
                          <a:ea typeface="나눔명조"/>
                        </a:rPr>
                        <a:t>상황과 정체성 </a:t>
                      </a:r>
                      <a:endParaRPr lang="ko-KR" altLang="en-US" sz="13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0483" marR="10483" marT="2898" marB="289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kern="0" spc="-50">
                          <a:solidFill>
                            <a:srgbClr val="000000"/>
                          </a:solidFill>
                          <a:ea typeface="나눔명조"/>
                        </a:rPr>
                        <a:t>▵상황변화에 대한 지각</a:t>
                      </a:r>
                      <a:endParaRPr lang="ko-KR" altLang="en-US" sz="1300" kern="0" spc="-50">
                        <a:solidFill>
                          <a:srgbClr val="000000"/>
                        </a:solidFill>
                      </a:endParaRPr>
                    </a:p>
                    <a:p>
                      <a:pPr marL="0" marR="0" indent="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kern="0" spc="-50">
                          <a:solidFill>
                            <a:srgbClr val="000000"/>
                          </a:solidFill>
                          <a:ea typeface="나눔명조"/>
                        </a:rPr>
                        <a:t>▵상황변화와 정체성 변화</a:t>
                      </a:r>
                      <a:endParaRPr lang="ko-KR" altLang="en-US" sz="13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0483" marR="10483" marT="2898" marB="289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703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kern="0" spc="-50">
                          <a:solidFill>
                            <a:srgbClr val="000000"/>
                          </a:solidFill>
                          <a:ea typeface="나눔명조"/>
                        </a:rPr>
                        <a:t>복수 정체성과 정체성 변화</a:t>
                      </a:r>
                      <a:endParaRPr lang="ko-KR" altLang="en-US" sz="13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10483" marR="10483" marT="2898" marB="289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▵복수 정체성의 존재</a:t>
                      </a:r>
                      <a:endParaRPr lang="ko-KR" altLang="en-US" sz="1300" kern="0" spc="-50" dirty="0">
                        <a:solidFill>
                          <a:srgbClr val="000000"/>
                        </a:solidFill>
                      </a:endParaRPr>
                    </a:p>
                    <a:p>
                      <a:pPr marL="0" marR="0" indent="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▵정체성 특성위계의 변화</a:t>
                      </a:r>
                      <a:endParaRPr lang="ko-KR" altLang="en-US" sz="13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10483" marR="10483" marT="2898" marB="289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460432" y="6309320"/>
            <a:ext cx="552600" cy="463749"/>
          </a:xfrm>
        </p:spPr>
        <p:txBody>
          <a:bodyPr anchor="ctr"/>
          <a:lstStyle/>
          <a:p>
            <a:pPr algn="ctr"/>
            <a:fld id="{9AD6612C-7206-4325-BB25-DD924C841FC0}" type="slidenum">
              <a:rPr lang="ko-KR" altLang="en-US" sz="1800" smtClean="0"/>
              <a:pPr algn="ctr"/>
              <a:t>8</a:t>
            </a:fld>
            <a:endParaRPr lang="ko-KR" altLang="en-US" sz="1800" dirty="0"/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>
            <a:off x="428596" y="571480"/>
            <a:ext cx="5000660" cy="428628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 분석틀</a:t>
            </a:r>
            <a:endParaRPr kumimoji="0" lang="ko-KR" alt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9" name="제목 1"/>
          <p:cNvSpPr txBox="1">
            <a:spLocks/>
          </p:cNvSpPr>
          <p:nvPr/>
        </p:nvSpPr>
        <p:spPr>
          <a:xfrm>
            <a:off x="467544" y="1268760"/>
            <a:ext cx="8136904" cy="5184576"/>
          </a:xfrm>
          <a:prstGeom prst="rect">
            <a:avLst/>
          </a:prstGeom>
          <a:solidFill>
            <a:schemeClr val="bg2"/>
          </a:solidFill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 </a:t>
            </a:r>
            <a:endParaRPr kumimoji="0" lang="ko-KR" alt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0" y="0"/>
            <a:ext cx="2088232" cy="21602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rtlCol="0" anchor="ctr">
            <a:normAutofit lnSpcReduction="1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문제의식 및 연구 </a:t>
            </a:r>
            <a:r>
              <a:rPr kumimoji="0" lang="ko-KR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방법</a:t>
            </a:r>
            <a:endParaRPr kumimoji="0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</p:txBody>
      </p:sp>
      <p:graphicFrame>
        <p:nvGraphicFramePr>
          <p:cNvPr id="11" name="표 10"/>
          <p:cNvGraphicFramePr>
            <a:graphicFrameLocks noGrp="1"/>
          </p:cNvGraphicFramePr>
          <p:nvPr/>
        </p:nvGraphicFramePr>
        <p:xfrm>
          <a:off x="467544" y="1052736"/>
          <a:ext cx="7344816" cy="4809794"/>
        </p:xfrm>
        <a:graphic>
          <a:graphicData uri="http://schemas.openxmlformats.org/drawingml/2006/table">
            <a:tbl>
              <a:tblPr/>
              <a:tblGrid>
                <a:gridCol w="1224136"/>
                <a:gridCol w="1068302"/>
                <a:gridCol w="331947"/>
                <a:gridCol w="1316691"/>
                <a:gridCol w="331947"/>
                <a:gridCol w="335489"/>
                <a:gridCol w="1368152"/>
                <a:gridCol w="1368152"/>
              </a:tblGrid>
              <a:tr h="263953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47734" marR="47734" marT="13197" marB="131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47734" marR="47734" marT="13197" marB="13197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47734" marR="47734" marT="13197" marB="1319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-50">
                          <a:solidFill>
                            <a:srgbClr val="000000"/>
                          </a:solidFill>
                          <a:ea typeface="나눔명조"/>
                        </a:rPr>
                        <a:t>맥락</a:t>
                      </a:r>
                      <a:r>
                        <a:rPr lang="en-US" altLang="ko-KR" sz="1400" b="1" kern="0" spc="-50">
                          <a:solidFill>
                            <a:srgbClr val="000000"/>
                          </a:solidFill>
                          <a:latin typeface="나눔명조"/>
                        </a:rPr>
                        <a:t>·</a:t>
                      </a:r>
                      <a:r>
                        <a:rPr lang="ko-KR" altLang="en-US" sz="1400" b="1" kern="0" spc="-50">
                          <a:solidFill>
                            <a:srgbClr val="000000"/>
                          </a:solidFill>
                          <a:ea typeface="나눔명조"/>
                        </a:rPr>
                        <a:t>환경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47734" marR="47734" marT="13197" marB="13197" anchor="ctr">
                    <a:lnL>
                      <a:noFill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47734" marR="47734" marT="13197" marB="13197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47734" marR="47734" marT="13197" marB="1319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47734" marR="47734" marT="13197" marB="131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98164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47734" marR="47734" marT="13197" marB="131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47734" marR="47734" marT="13197" marB="13197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경제</a:t>
                      </a:r>
                      <a:r>
                        <a:rPr lang="en-US" altLang="ko-KR" sz="1400" kern="0" spc="-50">
                          <a:solidFill>
                            <a:srgbClr val="000000"/>
                          </a:solidFill>
                          <a:latin typeface="나눔명조"/>
                        </a:rPr>
                        <a:t>·</a:t>
                      </a: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정치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노동시장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노조운동 사회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47734" marR="47734" marT="13197" marB="1319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47734" marR="47734" marT="13197" marB="1319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47734" marR="47734" marT="13197" marB="131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3953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47734" marR="47734" marT="13197" marB="131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47734" marR="47734" marT="13197" marB="131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47734" marR="47734" marT="13197" marB="13197" anchor="ctr">
                    <a:lnL>
                      <a:noFill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47734" marR="47734" marT="13197" marB="13197" anchor="ctr">
                    <a:lnL>
                      <a:noFill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47734" marR="47734" marT="13197" marB="13197" anchor="ctr">
                    <a:lnL>
                      <a:noFill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47734" marR="47734" marT="13197" marB="131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47734" marR="47734" marT="13197" marB="131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3953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47734" marR="47734" marT="13197" marB="131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47734" marR="47734" marT="13197" marB="13197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47734" marR="47734" marT="13197" marB="1319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47734" marR="47734" marT="13197" marB="13197" anchor="ctr">
                    <a:lnL>
                      <a:noFill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47734" marR="47734" marT="13197" marB="13197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47734" marR="47734" marT="13197" marB="1319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47734" marR="47734" marT="13197" marB="131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953">
                <a:tc rowSpan="3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-50">
                          <a:solidFill>
                            <a:srgbClr val="000000"/>
                          </a:solidFill>
                          <a:ea typeface="나눔명조"/>
                        </a:rPr>
                        <a:t>저항의 정체성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47734" marR="47734" marT="13197" marB="1319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47734" marR="47734" marT="13197" marB="1319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47734" marR="47734" marT="13197" marB="1319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 dirty="0">
                        <a:solidFill>
                          <a:srgbClr val="000000"/>
                        </a:solidFill>
                      </a:endParaRPr>
                    </a:p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-50" dirty="0" smtClean="0">
                          <a:solidFill>
                            <a:srgbClr val="000000"/>
                          </a:solidFill>
                          <a:ea typeface="나눔명조"/>
                        </a:rPr>
                        <a:t>       정체성 정치                                           </a:t>
                      </a:r>
                      <a:endParaRPr lang="ko-KR" altLang="en-US" sz="14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47734" marR="47734" marT="13197" marB="13197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47734" marR="47734" marT="13197" marB="1319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47734" marR="47734" marT="13197" marB="13197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47734" marR="47734" marT="13197" marB="1319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-50">
                          <a:solidFill>
                            <a:srgbClr val="000000"/>
                          </a:solidFill>
                          <a:ea typeface="나눔명조"/>
                        </a:rPr>
                        <a:t>형해화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47734" marR="47734" marT="13197" marB="1319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95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47734" marR="47734" marT="13197" marB="1319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47734" marR="47734" marT="13197" marB="13197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47734" marR="47734" marT="13197" marB="1319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-50">
                          <a:solidFill>
                            <a:srgbClr val="000000"/>
                          </a:solidFill>
                          <a:ea typeface="나눔명조"/>
                        </a:rPr>
                        <a:t>화석화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47734" marR="47734" marT="13197" marB="1319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95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47734" marR="47734" marT="13197" marB="1319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47734" marR="47734" marT="13197" marB="13197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47734" marR="47734" marT="13197" marB="1319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-50">
                          <a:solidFill>
                            <a:srgbClr val="000000"/>
                          </a:solidFill>
                          <a:ea typeface="나눔명조"/>
                        </a:rPr>
                        <a:t>도구화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47734" marR="47734" marT="13197" marB="1319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953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47734" marR="47734" marT="13197" marB="13197" anchor="ctr">
                    <a:lnL>
                      <a:noFill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47734" marR="47734" marT="13197" marB="13197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47734" marR="47734" marT="13197" marB="1319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47734" marR="47734" marT="13197" marB="13197" anchor="ctr">
                    <a:lnL>
                      <a:noFill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47734" marR="47734" marT="13197" marB="131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47734" marR="47734" marT="13197" marB="13197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47734" marR="47734" marT="13197" marB="1319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47734" marR="47734" marT="13197" marB="13197" anchor="ctr">
                    <a:lnL>
                      <a:noFill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63953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47734" marR="47734" marT="13197" marB="131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47734" marR="47734" marT="13197" marB="13197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47734" marR="47734" marT="13197" marB="1319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-50">
                          <a:solidFill>
                            <a:srgbClr val="000000"/>
                          </a:solidFill>
                          <a:ea typeface="나눔명조"/>
                        </a:rPr>
                        <a:t>정파</a:t>
                      </a:r>
                      <a:r>
                        <a:rPr lang="en-US" altLang="ko-KR" sz="1400" b="1" kern="0" spc="-50">
                          <a:solidFill>
                            <a:srgbClr val="000000"/>
                          </a:solidFill>
                          <a:latin typeface="나눔명조"/>
                        </a:rPr>
                        <a:t>·</a:t>
                      </a:r>
                      <a:r>
                        <a:rPr lang="ko-KR" altLang="en-US" sz="1400" b="1" kern="0" spc="-50">
                          <a:solidFill>
                            <a:srgbClr val="000000"/>
                          </a:solidFill>
                          <a:ea typeface="나눔명조"/>
                        </a:rPr>
                        <a:t>집단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47734" marR="47734" marT="13197" marB="1319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47734" marR="47734" marT="13197" marB="1319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47734" marR="47734" marT="13197" marB="1319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47734" marR="47734" marT="13197" marB="131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05374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47734" marR="47734" marT="13197" marB="131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47734" marR="47734" marT="13197" marB="13197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47734" marR="47734" marT="13197" marB="1319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집단내부관계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a typeface="나눔명조"/>
                        </a:rPr>
                        <a:t>집단간 관계</a:t>
                      </a: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47734" marR="47734" marT="13197" marB="1319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47734" marR="47734" marT="13197" marB="1319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47734" marR="47734" marT="13197" marB="1319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47734" marR="47734" marT="13197" marB="131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3953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47734" marR="47734" marT="13197" marB="131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47734" marR="47734" marT="13197" marB="13197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47734" marR="47734" marT="13197" marB="1319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47734" marR="47734" marT="13197" marB="13197" anchor="ctr">
                    <a:lnL>
                      <a:noFill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47734" marR="47734" marT="13197" marB="13197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47734" marR="47734" marT="13197" marB="1319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47734" marR="47734" marT="13197" marB="131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3314" name="_x217947208"/>
          <p:cNvSpPr>
            <a:spLocks noChangeShapeType="1"/>
          </p:cNvSpPr>
          <p:nvPr/>
        </p:nvSpPr>
        <p:spPr bwMode="auto">
          <a:xfrm flipV="1">
            <a:off x="3923928" y="4149080"/>
            <a:ext cx="0" cy="288032"/>
          </a:xfrm>
          <a:prstGeom prst="line">
            <a:avLst/>
          </a:prstGeom>
          <a:noFill/>
          <a:ln w="35941">
            <a:solidFill>
              <a:srgbClr val="000000"/>
            </a:solidFill>
            <a:round/>
            <a:headEnd/>
            <a:tailEnd type="stealth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14" name="_x217947208"/>
          <p:cNvSpPr>
            <a:spLocks noChangeShapeType="1"/>
          </p:cNvSpPr>
          <p:nvPr/>
        </p:nvSpPr>
        <p:spPr bwMode="auto">
          <a:xfrm>
            <a:off x="3923928" y="2420888"/>
            <a:ext cx="1" cy="216024"/>
          </a:xfrm>
          <a:prstGeom prst="line">
            <a:avLst/>
          </a:prstGeom>
          <a:noFill/>
          <a:ln w="35941">
            <a:solidFill>
              <a:srgbClr val="000000"/>
            </a:solidFill>
            <a:round/>
            <a:headEnd/>
            <a:tailEnd type="stealth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15" name="_x217947208"/>
          <p:cNvSpPr>
            <a:spLocks noChangeShapeType="1"/>
          </p:cNvSpPr>
          <p:nvPr/>
        </p:nvSpPr>
        <p:spPr bwMode="auto">
          <a:xfrm>
            <a:off x="1763688" y="3573016"/>
            <a:ext cx="1296144" cy="0"/>
          </a:xfrm>
          <a:prstGeom prst="line">
            <a:avLst/>
          </a:prstGeom>
          <a:noFill/>
          <a:ln w="35941">
            <a:solidFill>
              <a:srgbClr val="000000"/>
            </a:solidFill>
            <a:round/>
            <a:headEnd/>
            <a:tailEnd type="stealth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16" name="_x217947208"/>
          <p:cNvSpPr>
            <a:spLocks noChangeShapeType="1"/>
          </p:cNvSpPr>
          <p:nvPr/>
        </p:nvSpPr>
        <p:spPr bwMode="auto">
          <a:xfrm>
            <a:off x="4644008" y="3645024"/>
            <a:ext cx="1512168" cy="0"/>
          </a:xfrm>
          <a:prstGeom prst="line">
            <a:avLst/>
          </a:prstGeom>
          <a:noFill/>
          <a:ln w="35941">
            <a:solidFill>
              <a:srgbClr val="000000"/>
            </a:solidFill>
            <a:round/>
            <a:headEnd/>
            <a:tailEnd type="stealth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cxnSp>
        <p:nvCxnSpPr>
          <p:cNvPr id="20" name="직선 연결선 19"/>
          <p:cNvCxnSpPr/>
          <p:nvPr/>
        </p:nvCxnSpPr>
        <p:spPr>
          <a:xfrm flipH="1">
            <a:off x="3131840" y="3068960"/>
            <a:ext cx="1296144" cy="100811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460432" y="6309320"/>
            <a:ext cx="552600" cy="463749"/>
          </a:xfrm>
        </p:spPr>
        <p:txBody>
          <a:bodyPr anchor="ctr"/>
          <a:lstStyle/>
          <a:p>
            <a:pPr algn="ctr"/>
            <a:fld id="{9AD6612C-7206-4325-BB25-DD924C841FC0}" type="slidenum">
              <a:rPr lang="ko-KR" altLang="en-US" sz="1800" smtClean="0"/>
              <a:pPr algn="ctr"/>
              <a:t>9</a:t>
            </a:fld>
            <a:endParaRPr lang="ko-KR" altLang="en-US" sz="1800" dirty="0"/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>
            <a:off x="428596" y="571480"/>
            <a:ext cx="5000660" cy="428628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 연구방법 및 연구자료</a:t>
            </a:r>
            <a:endParaRPr kumimoji="0" lang="ko-KR" alt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9" name="제목 1"/>
          <p:cNvSpPr txBox="1">
            <a:spLocks/>
          </p:cNvSpPr>
          <p:nvPr/>
        </p:nvSpPr>
        <p:spPr>
          <a:xfrm>
            <a:off x="467544" y="1124744"/>
            <a:ext cx="8136904" cy="5472608"/>
          </a:xfrm>
          <a:prstGeom prst="rect">
            <a:avLst/>
          </a:prstGeom>
          <a:solidFill>
            <a:schemeClr val="bg2"/>
          </a:solidFill>
        </p:spPr>
        <p:txBody>
          <a:bodyPr vert="horz" rtlCol="0" anchor="ctr">
            <a:normAutofit lnSpcReduction="1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l"/>
              <a:tabLst/>
              <a:defRPr/>
            </a:pPr>
            <a:r>
              <a:rPr kumimoji="0" lang="ko-KR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질적 연구 방법</a:t>
            </a:r>
            <a:endParaRPr kumimoji="0" lang="en-US" altLang="ko-KR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altLang="ko-KR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l"/>
              <a:tabLst/>
              <a:defRPr/>
            </a:pPr>
            <a:r>
              <a:rPr lang="ko-KR" altLang="en-U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명조"/>
                <a:ea typeface="맑은 고딕" pitchFamily="50" charset="-127"/>
                <a:cs typeface="+mj-cs"/>
              </a:rPr>
              <a:t>표집</a:t>
            </a:r>
            <a:endParaRPr lang="en-US" altLang="ko-KR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명조"/>
              <a:ea typeface="맑은 고딕" pitchFamily="50" charset="-127"/>
              <a:cs typeface="+mj-cs"/>
            </a:endParaRPr>
          </a:p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l"/>
              <a:tabLst/>
              <a:defRPr/>
            </a:pPr>
            <a:endParaRPr lang="en-US" altLang="ko-KR" sz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명조"/>
              <a:ea typeface="맑은 고딕" pitchFamily="50" charset="-127"/>
              <a:cs typeface="+mj-cs"/>
            </a:endParaRPr>
          </a:p>
          <a:p>
            <a:pPr>
              <a:spcBef>
                <a:spcPct val="0"/>
              </a:spcBef>
              <a:buFont typeface="Wingdings" pitchFamily="2" charset="2"/>
              <a:buChar char="Ø"/>
              <a:defRPr/>
            </a:pPr>
            <a:r>
              <a:rPr lang="en-US" altLang="ko-KR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명조"/>
                <a:ea typeface="맑은 고딕" pitchFamily="50" charset="-127"/>
                <a:cs typeface="+mj-cs"/>
              </a:rPr>
              <a:t> </a:t>
            </a:r>
            <a:r>
              <a:rPr lang="ko-KR" altLang="en-US" sz="1200" dirty="0" err="1" smtClean="0"/>
              <a:t>유의표집</a:t>
            </a:r>
            <a:r>
              <a:rPr lang="en-US" altLang="ko-KR" sz="1200" dirty="0" smtClean="0"/>
              <a:t>(purposive sampling) + </a:t>
            </a:r>
            <a:r>
              <a:rPr lang="ko-KR" altLang="en-US" sz="1200" dirty="0" err="1" smtClean="0"/>
              <a:t>할당표집</a:t>
            </a:r>
            <a:r>
              <a:rPr lang="en-US" altLang="ko-KR" sz="1200" dirty="0" smtClean="0"/>
              <a:t>(quota sampling)</a:t>
            </a:r>
          </a:p>
          <a:p>
            <a:pPr>
              <a:spcBef>
                <a:spcPct val="0"/>
              </a:spcBef>
              <a:buFont typeface="Wingdings" pitchFamily="2" charset="2"/>
              <a:buChar char="Ø"/>
              <a:defRPr/>
            </a:pPr>
            <a:r>
              <a:rPr lang="en-US" altLang="ko-KR" sz="1200" dirty="0" smtClean="0"/>
              <a:t>  </a:t>
            </a:r>
            <a:r>
              <a:rPr lang="ko-KR" altLang="en-US" sz="1200" dirty="0" smtClean="0"/>
              <a:t>결정적 사례</a:t>
            </a:r>
            <a:r>
              <a:rPr lang="en-US" altLang="ko-KR" sz="1200" dirty="0" smtClean="0"/>
              <a:t>(Critical case)</a:t>
            </a:r>
            <a:r>
              <a:rPr lang="ko-KR" altLang="en-US" sz="1200" dirty="0" smtClean="0"/>
              <a:t>와 극단적 혹은 일탈적 사례</a:t>
            </a:r>
            <a:r>
              <a:rPr lang="en-US" altLang="ko-KR" sz="1200" dirty="0" smtClean="0"/>
              <a:t>(Extreme and deviant case)</a:t>
            </a:r>
          </a:p>
          <a:p>
            <a:pPr>
              <a:spcBef>
                <a:spcPct val="0"/>
              </a:spcBef>
              <a:buFont typeface="Wingdings" pitchFamily="2" charset="2"/>
              <a:buChar char="Ø"/>
              <a:defRPr/>
            </a:pPr>
            <a:r>
              <a:rPr lang="en-US" altLang="ko-KR" sz="1200" dirty="0" smtClean="0"/>
              <a:t> </a:t>
            </a:r>
            <a:r>
              <a:rPr lang="ko-KR" altLang="en-US" sz="1200" dirty="0" err="1" smtClean="0"/>
              <a:t>표집</a:t>
            </a:r>
            <a:r>
              <a:rPr lang="ko-KR" altLang="en-US" sz="1200" dirty="0" smtClean="0"/>
              <a:t> 대상과 속성별 분포</a:t>
            </a:r>
            <a:r>
              <a:rPr lang="en-US" altLang="ko-KR" sz="1200" dirty="0" smtClean="0"/>
              <a:t>(</a:t>
            </a:r>
            <a:r>
              <a:rPr lang="ko-KR" altLang="en-US" sz="1200" dirty="0" smtClean="0"/>
              <a:t>단위 </a:t>
            </a:r>
            <a:r>
              <a:rPr lang="en-US" altLang="ko-KR" sz="1200" dirty="0" smtClean="0"/>
              <a:t>: </a:t>
            </a:r>
            <a:r>
              <a:rPr lang="ko-KR" altLang="en-US" sz="1200" dirty="0" smtClean="0"/>
              <a:t>명</a:t>
            </a:r>
            <a:r>
              <a:rPr lang="en-US" altLang="ko-KR" sz="1200" dirty="0" smtClean="0"/>
              <a:t>)</a:t>
            </a:r>
          </a:p>
          <a:p>
            <a:pPr>
              <a:spcBef>
                <a:spcPct val="0"/>
              </a:spcBef>
              <a:defRPr/>
            </a:pPr>
            <a:endParaRPr lang="en-US" altLang="ko-KR" sz="1200" dirty="0" smtClean="0"/>
          </a:p>
          <a:p>
            <a:pPr>
              <a:spcBef>
                <a:spcPct val="0"/>
              </a:spcBef>
              <a:defRPr/>
            </a:pPr>
            <a:endParaRPr lang="en-US" altLang="ko-KR" sz="1200" dirty="0" smtClean="0"/>
          </a:p>
          <a:p>
            <a:pPr>
              <a:spcBef>
                <a:spcPct val="0"/>
              </a:spcBef>
              <a:defRPr/>
            </a:pPr>
            <a:endParaRPr lang="en-US" altLang="ko-KR" sz="1200" dirty="0" smtClean="0"/>
          </a:p>
          <a:p>
            <a:pPr>
              <a:spcBef>
                <a:spcPct val="0"/>
              </a:spcBef>
              <a:defRPr/>
            </a:pPr>
            <a:endParaRPr lang="en-US" altLang="ko-KR" sz="1200" dirty="0" smtClean="0"/>
          </a:p>
          <a:p>
            <a:pPr>
              <a:spcBef>
                <a:spcPct val="0"/>
              </a:spcBef>
              <a:defRPr/>
            </a:pPr>
            <a:endParaRPr lang="en-US" altLang="ko-KR" sz="1200" dirty="0" smtClean="0"/>
          </a:p>
          <a:p>
            <a:pPr>
              <a:spcBef>
                <a:spcPct val="0"/>
              </a:spcBef>
              <a:defRPr/>
            </a:pPr>
            <a:endParaRPr lang="en-US" altLang="ko-KR" sz="1200" dirty="0" smtClean="0"/>
          </a:p>
          <a:p>
            <a:pPr>
              <a:spcBef>
                <a:spcPct val="0"/>
              </a:spcBef>
              <a:defRPr/>
            </a:pPr>
            <a:endParaRPr lang="en-US" altLang="ko-KR" sz="1200" dirty="0" smtClean="0"/>
          </a:p>
          <a:p>
            <a:pPr>
              <a:spcBef>
                <a:spcPct val="0"/>
              </a:spcBef>
              <a:defRPr/>
            </a:pPr>
            <a:endParaRPr lang="en-US" altLang="ko-KR" sz="1200" dirty="0" smtClean="0"/>
          </a:p>
          <a:p>
            <a:pPr>
              <a:spcBef>
                <a:spcPct val="0"/>
              </a:spcBef>
              <a:defRPr/>
            </a:pPr>
            <a:endParaRPr lang="en-US" altLang="ko-KR" sz="1200" dirty="0" smtClean="0"/>
          </a:p>
          <a:p>
            <a:pPr>
              <a:spcBef>
                <a:spcPct val="0"/>
              </a:spcBef>
              <a:defRPr/>
            </a:pPr>
            <a:endParaRPr lang="en-US" altLang="ko-KR" sz="1200" dirty="0" smtClean="0"/>
          </a:p>
          <a:p>
            <a:pPr>
              <a:spcBef>
                <a:spcPct val="0"/>
              </a:spcBef>
              <a:defRPr/>
            </a:pPr>
            <a:endParaRPr lang="en-US" altLang="ko-KR" sz="1200" dirty="0" smtClean="0"/>
          </a:p>
          <a:p>
            <a:pPr>
              <a:spcBef>
                <a:spcPct val="0"/>
              </a:spcBef>
              <a:defRPr/>
            </a:pPr>
            <a:endParaRPr lang="en-US" altLang="ko-KR" sz="1200" dirty="0" smtClean="0"/>
          </a:p>
          <a:p>
            <a:pPr>
              <a:spcBef>
                <a:spcPct val="0"/>
              </a:spcBef>
              <a:defRPr/>
            </a:pPr>
            <a:endParaRPr lang="en-US" altLang="ko-KR" sz="1200" dirty="0" smtClean="0"/>
          </a:p>
          <a:p>
            <a:pPr>
              <a:spcBef>
                <a:spcPct val="0"/>
              </a:spcBef>
              <a:defRPr/>
            </a:pPr>
            <a:endParaRPr lang="en-US" altLang="ko-KR" sz="1200" dirty="0" smtClean="0"/>
          </a:p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l"/>
              <a:tabLst/>
              <a:defRPr/>
            </a:pPr>
            <a:r>
              <a:rPr kumimoji="0" lang="ko-KR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연구대상 시기</a:t>
            </a:r>
            <a:endParaRPr kumimoji="0" lang="en-US" altLang="ko-KR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l"/>
              <a:tabLst/>
              <a:defRPr/>
            </a:pPr>
            <a:endParaRPr lang="en-US" altLang="ko-KR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명조"/>
              <a:ea typeface="맑은 고딕" pitchFamily="50" charset="-127"/>
              <a:cs typeface="+mj-cs"/>
            </a:endParaRPr>
          </a:p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altLang="ko-K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 1987-1989</a:t>
            </a:r>
            <a:r>
              <a:rPr kumimoji="0" lang="ko-KR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년의 노동자 </a:t>
            </a:r>
            <a:r>
              <a:rPr kumimoji="0" lang="ko-KR" alt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대투쟁시기와</a:t>
            </a:r>
            <a:r>
              <a:rPr kumimoji="0" lang="ko-KR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 </a:t>
            </a:r>
            <a:r>
              <a:rPr kumimoji="0" lang="en-US" altLang="ko-K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2004-2005</a:t>
            </a:r>
            <a:r>
              <a:rPr kumimoji="0" lang="ko-KR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년 두 시점의 비교</a:t>
            </a:r>
            <a:endParaRPr kumimoji="0" lang="en-US" altLang="ko-KR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en-US" altLang="ko-KR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l"/>
              <a:tabLst/>
              <a:defRPr/>
            </a:pPr>
            <a:r>
              <a:rPr lang="ko-KR" alt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명조"/>
                <a:ea typeface="맑은 고딕" pitchFamily="50" charset="-127"/>
                <a:cs typeface="+mj-cs"/>
              </a:rPr>
              <a:t>자료 추출</a:t>
            </a:r>
            <a:r>
              <a:rPr kumimoji="0" lang="ko-KR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 </a:t>
            </a:r>
            <a:endParaRPr kumimoji="0" lang="en-US" altLang="ko-KR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l"/>
              <a:tabLst/>
              <a:defRPr/>
            </a:pPr>
            <a:endParaRPr lang="en-US" altLang="ko-KR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명조"/>
              <a:ea typeface="맑은 고딕" pitchFamily="50" charset="-127"/>
              <a:cs typeface="+mj-cs"/>
            </a:endParaRPr>
          </a:p>
          <a:p>
            <a:pPr>
              <a:spcBef>
                <a:spcPct val="0"/>
              </a:spcBef>
              <a:buFont typeface="Wingdings" pitchFamily="2" charset="2"/>
              <a:buChar char="Ø"/>
              <a:defRPr/>
            </a:pPr>
            <a:r>
              <a:rPr lang="ko-KR" altLang="en-US" sz="1200" dirty="0" smtClean="0"/>
              <a:t> 직설적</a:t>
            </a:r>
            <a:r>
              <a:rPr lang="en-US" altLang="ko-KR" sz="1200" dirty="0" smtClean="0"/>
              <a:t>(literal sense) </a:t>
            </a:r>
            <a:r>
              <a:rPr lang="ko-KR" altLang="en-US" sz="1200" dirty="0" smtClean="0"/>
              <a:t>자료 추출과 </a:t>
            </a:r>
            <a:r>
              <a:rPr lang="en-US" altLang="ko-KR" sz="1200" dirty="0" smtClean="0"/>
              <a:t> </a:t>
            </a:r>
            <a:r>
              <a:rPr lang="ko-KR" altLang="en-US" sz="1200" dirty="0" smtClean="0"/>
              <a:t>해석적</a:t>
            </a:r>
            <a:r>
              <a:rPr lang="en-US" altLang="ko-KR" sz="1200" dirty="0" smtClean="0"/>
              <a:t>(interpretive sense) </a:t>
            </a:r>
            <a:r>
              <a:rPr lang="ko-KR" altLang="en-US" sz="1200" dirty="0" smtClean="0"/>
              <a:t>자료 추출 사용</a:t>
            </a:r>
          </a:p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ko-KR" alt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0" y="0"/>
            <a:ext cx="2088232" cy="21602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rtlCol="0" anchor="ctr">
            <a:normAutofit lnSpcReduction="1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문제의식 및 연구 </a:t>
            </a:r>
            <a:r>
              <a:rPr kumimoji="0" lang="ko-KR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휴먼명조"/>
                <a:ea typeface="맑은 고딕" pitchFamily="50" charset="-127"/>
                <a:cs typeface="+mj-cs"/>
              </a:rPr>
              <a:t>방법</a:t>
            </a:r>
            <a:endParaRPr kumimoji="0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휴먼명조"/>
              <a:ea typeface="맑은 고딕" pitchFamily="50" charset="-127"/>
              <a:cs typeface="+mj-cs"/>
            </a:endParaRPr>
          </a:p>
        </p:txBody>
      </p:sp>
      <p:graphicFrame>
        <p:nvGraphicFramePr>
          <p:cNvPr id="11" name="표 10"/>
          <p:cNvGraphicFramePr>
            <a:graphicFrameLocks noGrp="1"/>
          </p:cNvGraphicFramePr>
          <p:nvPr/>
        </p:nvGraphicFramePr>
        <p:xfrm>
          <a:off x="467544" y="-243408"/>
          <a:ext cx="5688632" cy="5107344"/>
        </p:xfrm>
        <a:graphic>
          <a:graphicData uri="http://schemas.openxmlformats.org/drawingml/2006/table">
            <a:tbl>
              <a:tblPr/>
              <a:tblGrid>
                <a:gridCol w="938405"/>
                <a:gridCol w="1370842"/>
                <a:gridCol w="991564"/>
                <a:gridCol w="1036067"/>
                <a:gridCol w="1351754"/>
              </a:tblGrid>
              <a:tr h="2880320">
                <a:tc gridSpan="4"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9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000" kern="0" spc="-30" dirty="0" smtClean="0">
                        <a:solidFill>
                          <a:srgbClr val="000000"/>
                        </a:solidFill>
                      </a:endParaRPr>
                    </a:p>
                    <a:p>
                      <a:pPr marL="0" marR="0" indent="0" algn="just" fontAlgn="base" latinLnBrk="1">
                        <a:lnSpc>
                          <a:spcPct val="9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-30" dirty="0">
                        <a:solidFill>
                          <a:srgbClr val="000000"/>
                        </a:solidFill>
                      </a:endParaRPr>
                    </a:p>
                  </a:txBody>
                  <a:tcPr marL="62463" marR="62463" marT="17269" marB="1726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9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-30" dirty="0">
                        <a:solidFill>
                          <a:srgbClr val="000000"/>
                        </a:solidFill>
                      </a:endParaRPr>
                    </a:p>
                  </a:txBody>
                  <a:tcPr marL="62463" marR="62463" marT="17269" marB="1726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326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62463" marR="62463" marT="17269" marB="1726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-50">
                          <a:solidFill>
                            <a:srgbClr val="000000"/>
                          </a:solidFill>
                          <a:ea typeface="나눔명조"/>
                        </a:rPr>
                        <a:t>정파참여여부 </a:t>
                      </a:r>
                      <a:endParaRPr lang="ko-KR" altLang="en-US" sz="10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62463" marR="62463" marT="17269" marB="17269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-50">
                          <a:solidFill>
                            <a:srgbClr val="000000"/>
                          </a:solidFill>
                          <a:ea typeface="나눔명조"/>
                        </a:rPr>
                        <a:t>참여</a:t>
                      </a:r>
                      <a:endParaRPr lang="ko-KR" altLang="en-US" sz="10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62463" marR="62463" marT="17269" marB="1726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-50" dirty="0">
                          <a:solidFill>
                            <a:srgbClr val="000000"/>
                          </a:solidFill>
                          <a:ea typeface="나눔명조"/>
                        </a:rPr>
                        <a:t>불참</a:t>
                      </a:r>
                      <a:endParaRPr lang="ko-KR" altLang="en-US" sz="10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62463" marR="62463" marT="17269" marB="1726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-50" dirty="0" smtClean="0">
                          <a:solidFill>
                            <a:srgbClr val="000000"/>
                          </a:solidFill>
                        </a:rPr>
                        <a:t>합계</a:t>
                      </a:r>
                      <a:endParaRPr lang="ko-KR" altLang="en-US" sz="10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62463" marR="62463" marT="17269" marB="1726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552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-50">
                          <a:solidFill>
                            <a:srgbClr val="000000"/>
                          </a:solidFill>
                          <a:ea typeface="나눔명조"/>
                        </a:rPr>
                        <a:t>참여 층위</a:t>
                      </a:r>
                      <a:endParaRPr lang="ko-KR" altLang="en-US" sz="10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62463" marR="62463" marT="17269" marB="1726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-50">
                          <a:solidFill>
                            <a:srgbClr val="000000"/>
                          </a:solidFill>
                          <a:ea typeface="나눔명조"/>
                        </a:rPr>
                        <a:t>정파적 경향</a:t>
                      </a:r>
                      <a:endParaRPr lang="ko-KR" altLang="en-US" sz="10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62463" marR="62463" marT="17269" marB="1726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54552">
                <a:tc rowSpan="3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-50">
                          <a:solidFill>
                            <a:srgbClr val="000000"/>
                          </a:solidFill>
                          <a:ea typeface="나눔명조"/>
                        </a:rPr>
                        <a:t>중앙</a:t>
                      </a:r>
                      <a:endParaRPr lang="ko-KR" altLang="en-US" sz="10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62463" marR="62463" marT="17269" marB="1726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-50">
                          <a:solidFill>
                            <a:srgbClr val="000000"/>
                          </a:solidFill>
                          <a:ea typeface="나눔명조"/>
                        </a:rPr>
                        <a:t>현장</a:t>
                      </a:r>
                      <a:endParaRPr lang="ko-KR" altLang="en-US" sz="10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62463" marR="62463" marT="17269" marB="1726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-50" dirty="0" smtClean="0">
                          <a:solidFill>
                            <a:srgbClr val="000000"/>
                          </a:solidFill>
                          <a:latin typeface="나눔명조"/>
                        </a:rPr>
                        <a:t>2</a:t>
                      </a:r>
                      <a:endParaRPr lang="en-US" sz="10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62463" marR="62463" marT="17269" marB="1726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-50" dirty="0" smtClean="0">
                          <a:solidFill>
                            <a:srgbClr val="000000"/>
                          </a:solidFill>
                          <a:latin typeface="나눔명조"/>
                        </a:rPr>
                        <a:t>2</a:t>
                      </a:r>
                      <a:endParaRPr lang="en-US" sz="10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62463" marR="62463" marT="17269" marB="1726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-50" dirty="0" smtClean="0">
                          <a:solidFill>
                            <a:srgbClr val="000000"/>
                          </a:solidFill>
                        </a:rPr>
                        <a:t>4</a:t>
                      </a:r>
                      <a:endParaRPr lang="en-US" sz="10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62463" marR="62463" marT="17269" marB="1726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55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-50">
                          <a:solidFill>
                            <a:srgbClr val="000000"/>
                          </a:solidFill>
                          <a:ea typeface="나눔명조"/>
                        </a:rPr>
                        <a:t>국민</a:t>
                      </a:r>
                      <a:endParaRPr lang="ko-KR" altLang="en-US" sz="10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62463" marR="62463" marT="17269" marB="1726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-50" dirty="0" smtClean="0">
                          <a:solidFill>
                            <a:srgbClr val="000000"/>
                          </a:solidFill>
                          <a:latin typeface="나눔명조"/>
                        </a:rPr>
                        <a:t>6</a:t>
                      </a:r>
                      <a:endParaRPr lang="en-US" sz="10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62463" marR="62463" marT="17269" marB="1726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-50" dirty="0" smtClean="0">
                          <a:solidFill>
                            <a:srgbClr val="000000"/>
                          </a:solidFill>
                          <a:latin typeface="나눔명조"/>
                        </a:rPr>
                        <a:t>1</a:t>
                      </a:r>
                      <a:endParaRPr lang="en-US" sz="10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62463" marR="62463" marT="17269" marB="1726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-50" dirty="0" smtClean="0">
                          <a:solidFill>
                            <a:srgbClr val="000000"/>
                          </a:solidFill>
                        </a:rPr>
                        <a:t>7</a:t>
                      </a:r>
                      <a:endParaRPr lang="en-US" sz="10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62463" marR="62463" marT="17269" marB="1726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55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-50">
                          <a:solidFill>
                            <a:srgbClr val="000000"/>
                          </a:solidFill>
                          <a:ea typeface="나눔명조"/>
                        </a:rPr>
                        <a:t>중앙</a:t>
                      </a:r>
                      <a:endParaRPr lang="ko-KR" altLang="en-US" sz="10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62463" marR="62463" marT="17269" marB="1726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-50" dirty="0" smtClean="0">
                          <a:solidFill>
                            <a:srgbClr val="000000"/>
                          </a:solidFill>
                          <a:latin typeface="나눔명조"/>
                        </a:rPr>
                        <a:t>1</a:t>
                      </a:r>
                      <a:endParaRPr lang="en-US" sz="10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62463" marR="62463" marT="17269" marB="1726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-50" dirty="0" smtClean="0">
                          <a:solidFill>
                            <a:srgbClr val="000000"/>
                          </a:solidFill>
                        </a:rPr>
                        <a:t>-</a:t>
                      </a:r>
                      <a:endParaRPr lang="ko-KR" altLang="en-US" sz="10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62463" marR="62463" marT="17269" marB="1726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-50" dirty="0" smtClean="0">
                          <a:solidFill>
                            <a:srgbClr val="000000"/>
                          </a:solidFill>
                        </a:rPr>
                        <a:t>1</a:t>
                      </a:r>
                      <a:endParaRPr lang="ko-KR" altLang="en-US" sz="10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62463" marR="62463" marT="17269" marB="1726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552">
                <a:tc rowSpan="3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-50">
                          <a:solidFill>
                            <a:srgbClr val="000000"/>
                          </a:solidFill>
                          <a:ea typeface="나눔명조"/>
                        </a:rPr>
                        <a:t>현장</a:t>
                      </a:r>
                      <a:endParaRPr lang="ko-KR" altLang="en-US" sz="10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62463" marR="62463" marT="17269" marB="1726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-50">
                          <a:solidFill>
                            <a:srgbClr val="000000"/>
                          </a:solidFill>
                          <a:ea typeface="나눔명조"/>
                        </a:rPr>
                        <a:t>현장</a:t>
                      </a:r>
                      <a:endParaRPr lang="ko-KR" altLang="en-US" sz="10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62463" marR="62463" marT="17269" marB="1726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-50" dirty="0" smtClean="0">
                          <a:solidFill>
                            <a:srgbClr val="000000"/>
                          </a:solidFill>
                          <a:latin typeface="나눔명조"/>
                        </a:rPr>
                        <a:t>3 </a:t>
                      </a:r>
                      <a:endParaRPr lang="en-US" sz="10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62463" marR="62463" marT="17269" marB="1726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-50" dirty="0" smtClean="0">
                          <a:solidFill>
                            <a:srgbClr val="000000"/>
                          </a:solidFill>
                          <a:latin typeface="나눔명조"/>
                        </a:rPr>
                        <a:t>3</a:t>
                      </a:r>
                      <a:endParaRPr lang="en-US" sz="10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62463" marR="62463" marT="17269" marB="1726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-50" dirty="0" smtClean="0">
                          <a:solidFill>
                            <a:srgbClr val="000000"/>
                          </a:solidFill>
                        </a:rPr>
                        <a:t>6</a:t>
                      </a:r>
                      <a:endParaRPr lang="en-US" sz="10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62463" marR="62463" marT="17269" marB="1726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32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-50">
                          <a:solidFill>
                            <a:srgbClr val="000000"/>
                          </a:solidFill>
                          <a:ea typeface="나눔명조"/>
                        </a:rPr>
                        <a:t>국민</a:t>
                      </a:r>
                      <a:endParaRPr lang="ko-KR" altLang="en-US" sz="10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62463" marR="62463" marT="17269" marB="1726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-50" dirty="0" smtClean="0">
                          <a:solidFill>
                            <a:srgbClr val="000000"/>
                          </a:solidFill>
                          <a:latin typeface="나눔명조"/>
                        </a:rPr>
                        <a:t>1 </a:t>
                      </a:r>
                      <a:endParaRPr lang="en-US" sz="10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62463" marR="62463" marT="17269" marB="1726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-50" dirty="0" smtClean="0">
                          <a:solidFill>
                            <a:srgbClr val="000000"/>
                          </a:solidFill>
                          <a:latin typeface="나눔명조"/>
                        </a:rPr>
                        <a:t>2</a:t>
                      </a:r>
                      <a:endParaRPr lang="en-US" sz="10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62463" marR="62463" marT="17269" marB="1726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-50" dirty="0" smtClean="0">
                          <a:solidFill>
                            <a:srgbClr val="000000"/>
                          </a:solidFill>
                        </a:rPr>
                        <a:t>3</a:t>
                      </a:r>
                      <a:endParaRPr lang="en-US" sz="10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62463" marR="62463" marT="17269" marB="1726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55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-50">
                          <a:solidFill>
                            <a:srgbClr val="000000"/>
                          </a:solidFill>
                          <a:ea typeface="나눔명조"/>
                        </a:rPr>
                        <a:t>중앙</a:t>
                      </a:r>
                      <a:endParaRPr lang="ko-KR" altLang="en-US" sz="1000" kern="0" spc="-50">
                        <a:solidFill>
                          <a:srgbClr val="000000"/>
                        </a:solidFill>
                      </a:endParaRPr>
                    </a:p>
                  </a:txBody>
                  <a:tcPr marL="62463" marR="62463" marT="17269" marB="1726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-50" dirty="0" smtClean="0">
                          <a:solidFill>
                            <a:srgbClr val="000000"/>
                          </a:solidFill>
                          <a:latin typeface="나눔명조"/>
                        </a:rPr>
                        <a:t>1</a:t>
                      </a:r>
                      <a:endParaRPr lang="en-US" sz="10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62463" marR="62463" marT="17269" marB="1726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-50" dirty="0" smtClean="0">
                          <a:solidFill>
                            <a:srgbClr val="000000"/>
                          </a:solidFill>
                          <a:latin typeface="나눔명조"/>
                        </a:rPr>
                        <a:t>1</a:t>
                      </a:r>
                      <a:endParaRPr lang="en-US" sz="10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62463" marR="62463" marT="17269" marB="1726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-50" dirty="0" smtClean="0">
                          <a:solidFill>
                            <a:srgbClr val="000000"/>
                          </a:solidFill>
                        </a:rPr>
                        <a:t>2</a:t>
                      </a:r>
                      <a:endParaRPr lang="en-US" sz="1000" kern="0" spc="-50" dirty="0">
                        <a:solidFill>
                          <a:srgbClr val="000000"/>
                        </a:solidFill>
                      </a:endParaRPr>
                    </a:p>
                  </a:txBody>
                  <a:tcPr marL="62463" marR="62463" marT="17269" marB="1726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광장">
  <a:themeElements>
    <a:clrScheme name="광장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광장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광장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5304</TotalTime>
  <Words>3680</Words>
  <Application>Microsoft Office PowerPoint</Application>
  <PresentationFormat>화면 슬라이드 쇼(4:3)</PresentationFormat>
  <Paragraphs>801</Paragraphs>
  <Slides>41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41</vt:i4>
      </vt:variant>
    </vt:vector>
  </HeadingPairs>
  <TitlesOfParts>
    <vt:vector size="42" baseType="lpstr">
      <vt:lpstr>광장</vt:lpstr>
      <vt:lpstr>“민주노조운동의 정체성 변동에 관한 연구 ” - 저항 정체성을 중심으로 -</vt:lpstr>
      <vt:lpstr>문제의식 / 이론적 틀 / 연구방법 / 자료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민주노조운동과 저항의 정체성</vt:lpstr>
      <vt:lpstr>PowerPoint 프레젠테이션</vt:lpstr>
      <vt:lpstr>PowerPoint 프레젠테이션</vt:lpstr>
      <vt:lpstr>PowerPoint 프레젠테이션</vt:lpstr>
      <vt:lpstr>노조운동을 둘러싼 상황과 맥락    </vt:lpstr>
      <vt:lpstr>PowerPoint 프레젠테이션</vt:lpstr>
      <vt:lpstr>정파의 정치와 정체성</vt:lpstr>
      <vt:lpstr>PowerPoint 프레젠테이션</vt:lpstr>
      <vt:lpstr>PowerPoint 프레젠테이션</vt:lpstr>
      <vt:lpstr>PowerPoint 프레젠테이션</vt:lpstr>
      <vt:lpstr>정체성의  변동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연구 종합  및  결론</vt:lpstr>
      <vt:lpstr>PowerPoint 프레젠테이션</vt:lpstr>
      <vt:lpstr>PowerPoint 프레젠테이션</vt:lpstr>
      <vt:lpstr>감사  합니다</vt:lpstr>
    </vt:vector>
  </TitlesOfParts>
  <Company>kedi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100세 시대를 위한  충남 평생교육 및 인적자원관리 전략</dc:title>
  <dc:creator>홍순현</dc:creator>
  <cp:lastModifiedBy>user</cp:lastModifiedBy>
  <cp:revision>585</cp:revision>
  <dcterms:created xsi:type="dcterms:W3CDTF">2012-03-30T00:40:45Z</dcterms:created>
  <dcterms:modified xsi:type="dcterms:W3CDTF">2014-05-23T01:49:45Z</dcterms:modified>
  <cp:contentStatus>최종본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